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7" r:id="rId10"/>
    <p:sldId id="268" r:id="rId11"/>
    <p:sldId id="263" r:id="rId12"/>
  </p:sldIdLst>
  <p:sldSz cx="18288000" cy="10287000"/>
  <p:notesSz cx="6858000" cy="9144000"/>
  <p:embeddedFontLst>
    <p:embeddedFont>
      <p:font typeface="Poppins" panose="000005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wQWkEERzk6V5Gky7n4ObWOItD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857671-EF5A-4971-BA28-3E173DB575D8}">
  <a:tblStyle styleId="{E2857671-EF5A-4971-BA28-3E173DB575D8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FDEEE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DEEE8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9" d="100"/>
          <a:sy n="59" d="100"/>
        </p:scale>
        <p:origin x="900" y="-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9491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4" name="Google Shape;2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" name="Google Shape;15;p10"/>
          <p:cNvGrpSpPr/>
          <p:nvPr/>
        </p:nvGrpSpPr>
        <p:grpSpPr>
          <a:xfrm>
            <a:off x="13253267" y="287627"/>
            <a:ext cx="3494814" cy="879180"/>
            <a:chOff x="6223001" y="8756874"/>
            <a:chExt cx="5778500" cy="1453678"/>
          </a:xfrm>
        </p:grpSpPr>
        <p:sp>
          <p:nvSpPr>
            <p:cNvPr id="16" name="Google Shape;16;p10"/>
            <p:cNvSpPr/>
            <p:nvPr/>
          </p:nvSpPr>
          <p:spPr>
            <a:xfrm>
              <a:off x="6223001" y="8756874"/>
              <a:ext cx="5778500" cy="145367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" name="Google Shape;17;p10"/>
            <p:cNvPicPr preferRelativeResize="0"/>
            <p:nvPr/>
          </p:nvPicPr>
          <p:blipFill rotWithShape="1">
            <a:blip r:embed="rId2">
              <a:alphaModFix/>
            </a:blip>
            <a:srcRect t="30359" b="27902"/>
            <a:stretch/>
          </p:blipFill>
          <p:spPr>
            <a:xfrm>
              <a:off x="6531825" y="8756874"/>
              <a:ext cx="5224347" cy="14536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Google Shape;18;p10"/>
          <p:cNvPicPr preferRelativeResize="0"/>
          <p:nvPr/>
        </p:nvPicPr>
        <p:blipFill rotWithShape="1">
          <a:blip r:embed="rId3">
            <a:alphaModFix/>
          </a:blip>
          <a:srcRect l="12128" t="13181" r="13333" b="17479"/>
          <a:stretch/>
        </p:blipFill>
        <p:spPr>
          <a:xfrm>
            <a:off x="13253267" y="1273222"/>
            <a:ext cx="4338163" cy="19443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0"/>
          <p:cNvGrpSpPr/>
          <p:nvPr/>
        </p:nvGrpSpPr>
        <p:grpSpPr>
          <a:xfrm>
            <a:off x="15598088" y="2903891"/>
            <a:ext cx="2689912" cy="1046348"/>
            <a:chOff x="13191144" y="8652820"/>
            <a:chExt cx="2353268" cy="915397"/>
          </a:xfrm>
        </p:grpSpPr>
        <p:grpSp>
          <p:nvGrpSpPr>
            <p:cNvPr id="20" name="Google Shape;20;p10"/>
            <p:cNvGrpSpPr/>
            <p:nvPr/>
          </p:nvGrpSpPr>
          <p:grpSpPr>
            <a:xfrm>
              <a:off x="13191144" y="8939337"/>
              <a:ext cx="2246065" cy="628880"/>
              <a:chOff x="12180852" y="8829175"/>
              <a:chExt cx="4072522" cy="1140273"/>
            </a:xfrm>
          </p:grpSpPr>
          <p:sp>
            <p:nvSpPr>
              <p:cNvPr id="21" name="Google Shape;21;p10"/>
              <p:cNvSpPr/>
              <p:nvPr/>
            </p:nvSpPr>
            <p:spPr>
              <a:xfrm>
                <a:off x="12180852" y="8974182"/>
                <a:ext cx="4072522" cy="995266"/>
              </a:xfrm>
              <a:prstGeom prst="roundRect">
                <a:avLst>
                  <a:gd name="adj" fmla="val 1513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2" name="Google Shape;22;p1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310324" y="8829175"/>
                <a:ext cx="3813576" cy="9714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" name="Google Shape;23;p10"/>
            <p:cNvSpPr txBox="1"/>
            <p:nvPr/>
          </p:nvSpPr>
          <p:spPr>
            <a:xfrm>
              <a:off x="13205852" y="8652820"/>
              <a:ext cx="233856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Powered by:</a:t>
              </a:r>
              <a:endParaRPr/>
            </a:p>
          </p:txBody>
        </p:sp>
      </p:grpSp>
      <p:sp>
        <p:nvSpPr>
          <p:cNvPr id="24" name="Google Shape;24;p10"/>
          <p:cNvSpPr/>
          <p:nvPr/>
        </p:nvSpPr>
        <p:spPr>
          <a:xfrm>
            <a:off x="0" y="9000573"/>
            <a:ext cx="18288000" cy="2243159"/>
          </a:xfrm>
          <a:prstGeom prst="roundRect">
            <a:avLst>
              <a:gd name="adj" fmla="val 11883"/>
            </a:avLst>
          </a:prstGeom>
          <a:solidFill>
            <a:srgbClr val="779999"/>
          </a:solidFill>
          <a:ln w="25400" cap="flat" cmpd="sng">
            <a:solidFill>
              <a:srgbClr val="77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0"/>
          <p:cNvSpPr txBox="1"/>
          <p:nvPr/>
        </p:nvSpPr>
        <p:spPr>
          <a:xfrm>
            <a:off x="724099" y="9066712"/>
            <a:ext cx="264575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Organized by:</a:t>
            </a:r>
            <a:endParaRPr/>
          </a:p>
        </p:txBody>
      </p:sp>
      <p:pic>
        <p:nvPicPr>
          <p:cNvPr id="26" name="Google Shape;26;p10"/>
          <p:cNvPicPr preferRelativeResize="0"/>
          <p:nvPr/>
        </p:nvPicPr>
        <p:blipFill rotWithShape="1">
          <a:blip r:embed="rId5">
            <a:alphaModFix/>
          </a:blip>
          <a:srcRect r="28371"/>
          <a:stretch/>
        </p:blipFill>
        <p:spPr>
          <a:xfrm>
            <a:off x="3369858" y="9066712"/>
            <a:ext cx="2645760" cy="1106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9" name="Google Shape;129;p17"/>
          <p:cNvGrpSpPr/>
          <p:nvPr/>
        </p:nvGrpSpPr>
        <p:grpSpPr>
          <a:xfrm>
            <a:off x="13253267" y="287627"/>
            <a:ext cx="3494814" cy="879180"/>
            <a:chOff x="6223001" y="8756874"/>
            <a:chExt cx="5778500" cy="1453678"/>
          </a:xfrm>
        </p:grpSpPr>
        <p:sp>
          <p:nvSpPr>
            <p:cNvPr id="130" name="Google Shape;130;p17"/>
            <p:cNvSpPr/>
            <p:nvPr/>
          </p:nvSpPr>
          <p:spPr>
            <a:xfrm>
              <a:off x="6223001" y="8756874"/>
              <a:ext cx="5778500" cy="145367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" name="Google Shape;131;p17"/>
            <p:cNvPicPr preferRelativeResize="0"/>
            <p:nvPr/>
          </p:nvPicPr>
          <p:blipFill rotWithShape="1">
            <a:blip r:embed="rId2">
              <a:alphaModFix/>
            </a:blip>
            <a:srcRect t="30359" b="27902"/>
            <a:stretch/>
          </p:blipFill>
          <p:spPr>
            <a:xfrm>
              <a:off x="6531825" y="8756874"/>
              <a:ext cx="5224347" cy="14536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/>
          </a:blip>
          <a:srcRect l="12128" t="13181" r="13333" b="17479"/>
          <a:stretch/>
        </p:blipFill>
        <p:spPr>
          <a:xfrm>
            <a:off x="13253267" y="1273222"/>
            <a:ext cx="4338163" cy="1944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40" name="Google Shape;140;p18"/>
          <p:cNvGrpSpPr/>
          <p:nvPr/>
        </p:nvGrpSpPr>
        <p:grpSpPr>
          <a:xfrm>
            <a:off x="13253267" y="287627"/>
            <a:ext cx="3494814" cy="879180"/>
            <a:chOff x="6223001" y="8756874"/>
            <a:chExt cx="5778500" cy="1453678"/>
          </a:xfrm>
        </p:grpSpPr>
        <p:sp>
          <p:nvSpPr>
            <p:cNvPr id="141" name="Google Shape;141;p18"/>
            <p:cNvSpPr/>
            <p:nvPr/>
          </p:nvSpPr>
          <p:spPr>
            <a:xfrm>
              <a:off x="6223001" y="8756874"/>
              <a:ext cx="5778500" cy="145367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2" name="Google Shape;142;p18"/>
            <p:cNvPicPr preferRelativeResize="0"/>
            <p:nvPr/>
          </p:nvPicPr>
          <p:blipFill rotWithShape="1">
            <a:blip r:embed="rId2">
              <a:alphaModFix/>
            </a:blip>
            <a:srcRect t="30359" b="27902"/>
            <a:stretch/>
          </p:blipFill>
          <p:spPr>
            <a:xfrm>
              <a:off x="6531825" y="8756874"/>
              <a:ext cx="5224347" cy="14536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l="12128" t="13181" r="13333" b="17479"/>
          <a:stretch/>
        </p:blipFill>
        <p:spPr>
          <a:xfrm>
            <a:off x="13253267" y="1273222"/>
            <a:ext cx="4338163" cy="1944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0" name="Google Shape;150;p19"/>
          <p:cNvGrpSpPr/>
          <p:nvPr/>
        </p:nvGrpSpPr>
        <p:grpSpPr>
          <a:xfrm>
            <a:off x="13253267" y="287627"/>
            <a:ext cx="3494814" cy="879180"/>
            <a:chOff x="6223001" y="8756874"/>
            <a:chExt cx="5778500" cy="1453678"/>
          </a:xfrm>
        </p:grpSpPr>
        <p:sp>
          <p:nvSpPr>
            <p:cNvPr id="151" name="Google Shape;151;p19"/>
            <p:cNvSpPr/>
            <p:nvPr/>
          </p:nvSpPr>
          <p:spPr>
            <a:xfrm>
              <a:off x="6223001" y="8756874"/>
              <a:ext cx="5778500" cy="145367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2" name="Google Shape;152;p19"/>
            <p:cNvPicPr preferRelativeResize="0"/>
            <p:nvPr/>
          </p:nvPicPr>
          <p:blipFill rotWithShape="1">
            <a:blip r:embed="rId2">
              <a:alphaModFix/>
            </a:blip>
            <a:srcRect t="30359" b="27902"/>
            <a:stretch/>
          </p:blipFill>
          <p:spPr>
            <a:xfrm>
              <a:off x="6531825" y="8756874"/>
              <a:ext cx="5224347" cy="14536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" name="Google Shape;153;p19"/>
          <p:cNvPicPr preferRelativeResize="0"/>
          <p:nvPr/>
        </p:nvPicPr>
        <p:blipFill rotWithShape="1">
          <a:blip r:embed="rId3">
            <a:alphaModFix/>
          </a:blip>
          <a:srcRect l="12128" t="13181" r="13333" b="17479"/>
          <a:stretch/>
        </p:blipFill>
        <p:spPr>
          <a:xfrm>
            <a:off x="13253267" y="1273222"/>
            <a:ext cx="4338163" cy="1944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0" name="Google Shape;160;p20"/>
          <p:cNvGrpSpPr/>
          <p:nvPr/>
        </p:nvGrpSpPr>
        <p:grpSpPr>
          <a:xfrm>
            <a:off x="13253267" y="287627"/>
            <a:ext cx="3494814" cy="879180"/>
            <a:chOff x="6223001" y="8756874"/>
            <a:chExt cx="5778500" cy="1453678"/>
          </a:xfrm>
        </p:grpSpPr>
        <p:sp>
          <p:nvSpPr>
            <p:cNvPr id="161" name="Google Shape;161;p20"/>
            <p:cNvSpPr/>
            <p:nvPr/>
          </p:nvSpPr>
          <p:spPr>
            <a:xfrm>
              <a:off x="6223001" y="8756874"/>
              <a:ext cx="5778500" cy="145367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2" name="Google Shape;162;p20"/>
            <p:cNvPicPr preferRelativeResize="0"/>
            <p:nvPr/>
          </p:nvPicPr>
          <p:blipFill rotWithShape="1">
            <a:blip r:embed="rId2">
              <a:alphaModFix/>
            </a:blip>
            <a:srcRect t="30359" b="27902"/>
            <a:stretch/>
          </p:blipFill>
          <p:spPr>
            <a:xfrm>
              <a:off x="6531825" y="8756874"/>
              <a:ext cx="5224347" cy="14536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3" name="Google Shape;163;p20"/>
          <p:cNvPicPr preferRelativeResize="0"/>
          <p:nvPr/>
        </p:nvPicPr>
        <p:blipFill rotWithShape="1">
          <a:blip r:embed="rId3">
            <a:alphaModFix/>
          </a:blip>
          <a:srcRect l="12128" t="13181" r="13333" b="17479"/>
          <a:stretch/>
        </p:blipFill>
        <p:spPr>
          <a:xfrm>
            <a:off x="13253267" y="1273222"/>
            <a:ext cx="4338163" cy="1944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>
            <a:spLocks noGrp="1"/>
          </p:cNvSpPr>
          <p:nvPr>
            <p:ph type="pic" idx="2"/>
          </p:nvPr>
        </p:nvSpPr>
        <p:spPr>
          <a:xfrm>
            <a:off x="13887654" y="3438587"/>
            <a:ext cx="2590800" cy="3409645"/>
          </a:xfrm>
          <a:prstGeom prst="rect">
            <a:avLst/>
          </a:prstGeom>
          <a:noFill/>
          <a:ln w="57150" cap="flat" cmpd="sng">
            <a:solidFill>
              <a:srgbClr val="77999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" name="Google Shape;29;p22"/>
          <p:cNvSpPr>
            <a:spLocks noGrp="1"/>
          </p:cNvSpPr>
          <p:nvPr>
            <p:ph type="pic" idx="3"/>
          </p:nvPr>
        </p:nvSpPr>
        <p:spPr>
          <a:xfrm>
            <a:off x="779058" y="3438677"/>
            <a:ext cx="2590800" cy="3409645"/>
          </a:xfrm>
          <a:prstGeom prst="rect">
            <a:avLst/>
          </a:prstGeom>
          <a:noFill/>
          <a:ln w="57150" cap="flat" cmpd="sng">
            <a:solidFill>
              <a:srgbClr val="77999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22"/>
          <p:cNvSpPr>
            <a:spLocks noGrp="1"/>
          </p:cNvSpPr>
          <p:nvPr>
            <p:ph type="pic" idx="4"/>
          </p:nvPr>
        </p:nvSpPr>
        <p:spPr>
          <a:xfrm>
            <a:off x="3972531" y="3438676"/>
            <a:ext cx="2590800" cy="3409645"/>
          </a:xfrm>
          <a:prstGeom prst="rect">
            <a:avLst/>
          </a:prstGeom>
          <a:noFill/>
          <a:ln w="57150" cap="flat" cmpd="sng">
            <a:solidFill>
              <a:srgbClr val="77999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22"/>
          <p:cNvSpPr>
            <a:spLocks noGrp="1"/>
          </p:cNvSpPr>
          <p:nvPr>
            <p:ph type="pic" idx="5"/>
          </p:nvPr>
        </p:nvSpPr>
        <p:spPr>
          <a:xfrm>
            <a:off x="7104746" y="3438676"/>
            <a:ext cx="2590800" cy="3409645"/>
          </a:xfrm>
          <a:prstGeom prst="rect">
            <a:avLst/>
          </a:prstGeom>
          <a:noFill/>
          <a:ln w="57150" cap="flat" cmpd="sng">
            <a:solidFill>
              <a:srgbClr val="77999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" name="Google Shape;32;p22"/>
          <p:cNvSpPr>
            <a:spLocks noGrp="1"/>
          </p:cNvSpPr>
          <p:nvPr>
            <p:ph type="pic" idx="6"/>
          </p:nvPr>
        </p:nvSpPr>
        <p:spPr>
          <a:xfrm>
            <a:off x="10340035" y="3438676"/>
            <a:ext cx="2590800" cy="3409645"/>
          </a:xfrm>
          <a:prstGeom prst="rect">
            <a:avLst/>
          </a:prstGeom>
          <a:noFill/>
          <a:ln w="57150" cap="flat" cmpd="sng">
            <a:solidFill>
              <a:srgbClr val="77999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13887654" y="7665683"/>
            <a:ext cx="2590800" cy="113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7"/>
          </p:nvPr>
        </p:nvSpPr>
        <p:spPr>
          <a:xfrm>
            <a:off x="779058" y="7665683"/>
            <a:ext cx="2590800" cy="113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8"/>
          </p:nvPr>
        </p:nvSpPr>
        <p:spPr>
          <a:xfrm>
            <a:off x="3972531" y="7665683"/>
            <a:ext cx="2590800" cy="113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9"/>
          </p:nvPr>
        </p:nvSpPr>
        <p:spPr>
          <a:xfrm>
            <a:off x="7104746" y="7665683"/>
            <a:ext cx="2590800" cy="113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body" idx="13"/>
          </p:nvPr>
        </p:nvSpPr>
        <p:spPr>
          <a:xfrm>
            <a:off x="10340035" y="7665683"/>
            <a:ext cx="2590800" cy="113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/>
          <p:nvPr/>
        </p:nvSpPr>
        <p:spPr>
          <a:xfrm>
            <a:off x="13125654" y="6967727"/>
            <a:ext cx="4114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Institute Mentor</a:t>
            </a:r>
            <a:endParaRPr/>
          </a:p>
        </p:txBody>
      </p:sp>
      <p:sp>
        <p:nvSpPr>
          <p:cNvPr id="39" name="Google Shape;39;p22"/>
          <p:cNvSpPr txBox="1"/>
          <p:nvPr/>
        </p:nvSpPr>
        <p:spPr>
          <a:xfrm>
            <a:off x="779058" y="6998504"/>
            <a:ext cx="265205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 Leader</a:t>
            </a:r>
            <a:endParaRPr/>
          </a:p>
        </p:txBody>
      </p:sp>
      <p:sp>
        <p:nvSpPr>
          <p:cNvPr id="40" name="Google Shape;40;p22"/>
          <p:cNvSpPr txBox="1"/>
          <p:nvPr/>
        </p:nvSpPr>
        <p:spPr>
          <a:xfrm>
            <a:off x="3941902" y="6998504"/>
            <a:ext cx="265205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 Member 1</a:t>
            </a:r>
            <a:endParaRPr/>
          </a:p>
        </p:txBody>
      </p:sp>
      <p:sp>
        <p:nvSpPr>
          <p:cNvPr id="41" name="Google Shape;41;p22"/>
          <p:cNvSpPr txBox="1"/>
          <p:nvPr/>
        </p:nvSpPr>
        <p:spPr>
          <a:xfrm>
            <a:off x="7074117" y="6998504"/>
            <a:ext cx="265205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 Member 2</a:t>
            </a:r>
            <a:endParaRPr/>
          </a:p>
        </p:txBody>
      </p:sp>
      <p:sp>
        <p:nvSpPr>
          <p:cNvPr id="42" name="Google Shape;42;p22"/>
          <p:cNvSpPr txBox="1"/>
          <p:nvPr/>
        </p:nvSpPr>
        <p:spPr>
          <a:xfrm>
            <a:off x="10304402" y="6998504"/>
            <a:ext cx="265205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 Member 3</a:t>
            </a:r>
            <a:endParaRPr/>
          </a:p>
        </p:txBody>
      </p:sp>
      <p:sp>
        <p:nvSpPr>
          <p:cNvPr id="43" name="Google Shape;43;p22"/>
          <p:cNvSpPr/>
          <p:nvPr/>
        </p:nvSpPr>
        <p:spPr>
          <a:xfrm>
            <a:off x="0" y="9000573"/>
            <a:ext cx="18288000" cy="2243159"/>
          </a:xfrm>
          <a:prstGeom prst="roundRect">
            <a:avLst>
              <a:gd name="adj" fmla="val 11883"/>
            </a:avLst>
          </a:prstGeom>
          <a:solidFill>
            <a:srgbClr val="779999"/>
          </a:solidFill>
          <a:ln w="25400" cap="flat" cmpd="sng">
            <a:solidFill>
              <a:srgbClr val="77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2"/>
          <p:cNvSpPr txBox="1"/>
          <p:nvPr/>
        </p:nvSpPr>
        <p:spPr>
          <a:xfrm>
            <a:off x="724099" y="9066712"/>
            <a:ext cx="264575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Organized by:</a:t>
            </a:r>
            <a:endParaRPr/>
          </a:p>
        </p:txBody>
      </p:sp>
      <p:pic>
        <p:nvPicPr>
          <p:cNvPr id="45" name="Google Shape;45;p22"/>
          <p:cNvPicPr preferRelativeResize="0"/>
          <p:nvPr/>
        </p:nvPicPr>
        <p:blipFill rotWithShape="1">
          <a:blip r:embed="rId2">
            <a:alphaModFix/>
          </a:blip>
          <a:srcRect r="28371"/>
          <a:stretch/>
        </p:blipFill>
        <p:spPr>
          <a:xfrm>
            <a:off x="3369858" y="9066712"/>
            <a:ext cx="2645760" cy="1106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22"/>
          <p:cNvGrpSpPr/>
          <p:nvPr/>
        </p:nvGrpSpPr>
        <p:grpSpPr>
          <a:xfrm>
            <a:off x="13253267" y="287627"/>
            <a:ext cx="3494814" cy="879180"/>
            <a:chOff x="6223001" y="8756874"/>
            <a:chExt cx="5778500" cy="1453678"/>
          </a:xfrm>
        </p:grpSpPr>
        <p:sp>
          <p:nvSpPr>
            <p:cNvPr id="47" name="Google Shape;47;p22"/>
            <p:cNvSpPr/>
            <p:nvPr/>
          </p:nvSpPr>
          <p:spPr>
            <a:xfrm>
              <a:off x="6223001" y="8756874"/>
              <a:ext cx="5778500" cy="145367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" name="Google Shape;48;p22"/>
            <p:cNvPicPr preferRelativeResize="0"/>
            <p:nvPr/>
          </p:nvPicPr>
          <p:blipFill rotWithShape="1">
            <a:blip r:embed="rId3">
              <a:alphaModFix/>
            </a:blip>
            <a:srcRect t="30359" b="27902"/>
            <a:stretch/>
          </p:blipFill>
          <p:spPr>
            <a:xfrm>
              <a:off x="6531825" y="8756874"/>
              <a:ext cx="5224347" cy="14536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" name="Google Shape;49;p22"/>
          <p:cNvPicPr preferRelativeResize="0"/>
          <p:nvPr/>
        </p:nvPicPr>
        <p:blipFill rotWithShape="1">
          <a:blip r:embed="rId4">
            <a:alphaModFix/>
          </a:blip>
          <a:srcRect l="12128" t="13181" r="13333" b="17479"/>
          <a:stretch/>
        </p:blipFill>
        <p:spPr>
          <a:xfrm>
            <a:off x="13253267" y="1273222"/>
            <a:ext cx="4338163" cy="1944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title"/>
          </p:nvPr>
        </p:nvSpPr>
        <p:spPr>
          <a:xfrm>
            <a:off x="457200" y="129789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/>
          <p:nvPr/>
        </p:nvSpPr>
        <p:spPr>
          <a:xfrm>
            <a:off x="0" y="9000573"/>
            <a:ext cx="18288000" cy="2243159"/>
          </a:xfrm>
          <a:prstGeom prst="roundRect">
            <a:avLst>
              <a:gd name="adj" fmla="val 11883"/>
            </a:avLst>
          </a:prstGeom>
          <a:solidFill>
            <a:srgbClr val="779999"/>
          </a:solidFill>
          <a:ln w="25400" cap="flat" cmpd="sng">
            <a:solidFill>
              <a:srgbClr val="77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3"/>
          <p:cNvSpPr txBox="1"/>
          <p:nvPr/>
        </p:nvSpPr>
        <p:spPr>
          <a:xfrm>
            <a:off x="724099" y="9066712"/>
            <a:ext cx="264575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Organized by:</a:t>
            </a:r>
            <a:endParaRPr/>
          </a:p>
        </p:txBody>
      </p:sp>
      <p:pic>
        <p:nvPicPr>
          <p:cNvPr id="54" name="Google Shape;54;p23"/>
          <p:cNvPicPr preferRelativeResize="0"/>
          <p:nvPr/>
        </p:nvPicPr>
        <p:blipFill rotWithShape="1">
          <a:blip r:embed="rId2">
            <a:alphaModFix/>
          </a:blip>
          <a:srcRect r="28371"/>
          <a:stretch/>
        </p:blipFill>
        <p:spPr>
          <a:xfrm>
            <a:off x="3369858" y="9066712"/>
            <a:ext cx="2645760" cy="1106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23"/>
          <p:cNvGrpSpPr/>
          <p:nvPr/>
        </p:nvGrpSpPr>
        <p:grpSpPr>
          <a:xfrm>
            <a:off x="13253267" y="287627"/>
            <a:ext cx="3494814" cy="879180"/>
            <a:chOff x="6223001" y="8756874"/>
            <a:chExt cx="5778500" cy="1453678"/>
          </a:xfrm>
        </p:grpSpPr>
        <p:sp>
          <p:nvSpPr>
            <p:cNvPr id="56" name="Google Shape;56;p23"/>
            <p:cNvSpPr/>
            <p:nvPr/>
          </p:nvSpPr>
          <p:spPr>
            <a:xfrm>
              <a:off x="6223001" y="8756874"/>
              <a:ext cx="5778500" cy="145367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" name="Google Shape;57;p23"/>
            <p:cNvPicPr preferRelativeResize="0"/>
            <p:nvPr/>
          </p:nvPicPr>
          <p:blipFill rotWithShape="1">
            <a:blip r:embed="rId3">
              <a:alphaModFix/>
            </a:blip>
            <a:srcRect t="30359" b="27902"/>
            <a:stretch/>
          </p:blipFill>
          <p:spPr>
            <a:xfrm>
              <a:off x="6531825" y="8756874"/>
              <a:ext cx="5224347" cy="14536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" name="Google Shape;58;p23"/>
          <p:cNvPicPr preferRelativeResize="0"/>
          <p:nvPr/>
        </p:nvPicPr>
        <p:blipFill rotWithShape="1">
          <a:blip r:embed="rId4">
            <a:alphaModFix/>
          </a:blip>
          <a:srcRect l="12128" t="13181" r="13333" b="17479"/>
          <a:stretch/>
        </p:blipFill>
        <p:spPr>
          <a:xfrm>
            <a:off x="13253267" y="1273222"/>
            <a:ext cx="4338163" cy="1944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5" name="Google Shape;65;p11"/>
          <p:cNvGrpSpPr/>
          <p:nvPr/>
        </p:nvGrpSpPr>
        <p:grpSpPr>
          <a:xfrm>
            <a:off x="13253267" y="287627"/>
            <a:ext cx="3494814" cy="879180"/>
            <a:chOff x="6223001" y="8756874"/>
            <a:chExt cx="5778500" cy="1453678"/>
          </a:xfrm>
        </p:grpSpPr>
        <p:sp>
          <p:nvSpPr>
            <p:cNvPr id="66" name="Google Shape;66;p11"/>
            <p:cNvSpPr/>
            <p:nvPr/>
          </p:nvSpPr>
          <p:spPr>
            <a:xfrm>
              <a:off x="6223001" y="8756874"/>
              <a:ext cx="5778500" cy="145367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" name="Google Shape;67;p11"/>
            <p:cNvPicPr preferRelativeResize="0"/>
            <p:nvPr/>
          </p:nvPicPr>
          <p:blipFill rotWithShape="1">
            <a:blip r:embed="rId2">
              <a:alphaModFix/>
            </a:blip>
            <a:srcRect t="30359" b="27902"/>
            <a:stretch/>
          </p:blipFill>
          <p:spPr>
            <a:xfrm>
              <a:off x="6531825" y="8756874"/>
              <a:ext cx="5224347" cy="14536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11"/>
          <p:cNvPicPr preferRelativeResize="0"/>
          <p:nvPr/>
        </p:nvPicPr>
        <p:blipFill rotWithShape="1">
          <a:blip r:embed="rId3">
            <a:alphaModFix/>
          </a:blip>
          <a:srcRect l="12128" t="13181" r="13333" b="17479"/>
          <a:stretch/>
        </p:blipFill>
        <p:spPr>
          <a:xfrm>
            <a:off x="13253267" y="1273222"/>
            <a:ext cx="4338163" cy="1944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5" name="Google Shape;75;p12"/>
          <p:cNvGrpSpPr/>
          <p:nvPr/>
        </p:nvGrpSpPr>
        <p:grpSpPr>
          <a:xfrm>
            <a:off x="13253267" y="287627"/>
            <a:ext cx="3494814" cy="879180"/>
            <a:chOff x="6223001" y="8756874"/>
            <a:chExt cx="5778500" cy="1453678"/>
          </a:xfrm>
        </p:grpSpPr>
        <p:sp>
          <p:nvSpPr>
            <p:cNvPr id="76" name="Google Shape;76;p12"/>
            <p:cNvSpPr/>
            <p:nvPr/>
          </p:nvSpPr>
          <p:spPr>
            <a:xfrm>
              <a:off x="6223001" y="8756874"/>
              <a:ext cx="5778500" cy="145367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7;p12"/>
            <p:cNvPicPr preferRelativeResize="0"/>
            <p:nvPr/>
          </p:nvPicPr>
          <p:blipFill rotWithShape="1">
            <a:blip r:embed="rId2">
              <a:alphaModFix/>
            </a:blip>
            <a:srcRect t="30359" b="27902"/>
            <a:stretch/>
          </p:blipFill>
          <p:spPr>
            <a:xfrm>
              <a:off x="6531825" y="8756874"/>
              <a:ext cx="5224347" cy="14536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" name="Google Shape;78;p12"/>
          <p:cNvPicPr preferRelativeResize="0"/>
          <p:nvPr/>
        </p:nvPicPr>
        <p:blipFill rotWithShape="1">
          <a:blip r:embed="rId3">
            <a:alphaModFix/>
          </a:blip>
          <a:srcRect l="12128" t="13181" r="13333" b="17479"/>
          <a:stretch/>
        </p:blipFill>
        <p:spPr>
          <a:xfrm>
            <a:off x="13253267" y="1273222"/>
            <a:ext cx="4338163" cy="1944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5" name="Google Shape;85;p13"/>
          <p:cNvGrpSpPr/>
          <p:nvPr/>
        </p:nvGrpSpPr>
        <p:grpSpPr>
          <a:xfrm>
            <a:off x="13253267" y="287627"/>
            <a:ext cx="3494814" cy="879180"/>
            <a:chOff x="6223001" y="8756874"/>
            <a:chExt cx="5778500" cy="1453678"/>
          </a:xfrm>
        </p:grpSpPr>
        <p:sp>
          <p:nvSpPr>
            <p:cNvPr id="86" name="Google Shape;86;p13"/>
            <p:cNvSpPr/>
            <p:nvPr/>
          </p:nvSpPr>
          <p:spPr>
            <a:xfrm>
              <a:off x="6223001" y="8756874"/>
              <a:ext cx="5778500" cy="145367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" name="Google Shape;87;p13"/>
            <p:cNvPicPr preferRelativeResize="0"/>
            <p:nvPr/>
          </p:nvPicPr>
          <p:blipFill rotWithShape="1">
            <a:blip r:embed="rId2">
              <a:alphaModFix/>
            </a:blip>
            <a:srcRect t="30359" b="27902"/>
            <a:stretch/>
          </p:blipFill>
          <p:spPr>
            <a:xfrm>
              <a:off x="6531825" y="8756874"/>
              <a:ext cx="5224347" cy="14536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l="12128" t="13181" r="13333" b="17479"/>
          <a:stretch/>
        </p:blipFill>
        <p:spPr>
          <a:xfrm>
            <a:off x="13253267" y="1273222"/>
            <a:ext cx="4338163" cy="1944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6" name="Google Shape;96;p14"/>
          <p:cNvGrpSpPr/>
          <p:nvPr/>
        </p:nvGrpSpPr>
        <p:grpSpPr>
          <a:xfrm>
            <a:off x="13253267" y="287627"/>
            <a:ext cx="3494814" cy="879180"/>
            <a:chOff x="6223001" y="8756874"/>
            <a:chExt cx="5778500" cy="1453678"/>
          </a:xfrm>
        </p:grpSpPr>
        <p:sp>
          <p:nvSpPr>
            <p:cNvPr id="97" name="Google Shape;97;p14"/>
            <p:cNvSpPr/>
            <p:nvPr/>
          </p:nvSpPr>
          <p:spPr>
            <a:xfrm>
              <a:off x="6223001" y="8756874"/>
              <a:ext cx="5778500" cy="145367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" name="Google Shape;98;p14"/>
            <p:cNvPicPr preferRelativeResize="0"/>
            <p:nvPr/>
          </p:nvPicPr>
          <p:blipFill rotWithShape="1">
            <a:blip r:embed="rId2">
              <a:alphaModFix/>
            </a:blip>
            <a:srcRect t="30359" b="27902"/>
            <a:stretch/>
          </p:blipFill>
          <p:spPr>
            <a:xfrm>
              <a:off x="6531825" y="8756874"/>
              <a:ext cx="5224347" cy="14536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l="12128" t="13181" r="13333" b="17479"/>
          <a:stretch/>
        </p:blipFill>
        <p:spPr>
          <a:xfrm>
            <a:off x="13253267" y="1273222"/>
            <a:ext cx="4338163" cy="1944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9" name="Google Shape;109;p15"/>
          <p:cNvGrpSpPr/>
          <p:nvPr/>
        </p:nvGrpSpPr>
        <p:grpSpPr>
          <a:xfrm>
            <a:off x="13253267" y="287627"/>
            <a:ext cx="3494814" cy="879180"/>
            <a:chOff x="6223001" y="8756874"/>
            <a:chExt cx="5778500" cy="1453678"/>
          </a:xfrm>
        </p:grpSpPr>
        <p:sp>
          <p:nvSpPr>
            <p:cNvPr id="110" name="Google Shape;110;p15"/>
            <p:cNvSpPr/>
            <p:nvPr/>
          </p:nvSpPr>
          <p:spPr>
            <a:xfrm>
              <a:off x="6223001" y="8756874"/>
              <a:ext cx="5778500" cy="145367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15"/>
            <p:cNvPicPr preferRelativeResize="0"/>
            <p:nvPr/>
          </p:nvPicPr>
          <p:blipFill rotWithShape="1">
            <a:blip r:embed="rId2">
              <a:alphaModFix/>
            </a:blip>
            <a:srcRect t="30359" b="27902"/>
            <a:stretch/>
          </p:blipFill>
          <p:spPr>
            <a:xfrm>
              <a:off x="6531825" y="8756874"/>
              <a:ext cx="5224347" cy="14536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" name="Google Shape;112;p15"/>
          <p:cNvPicPr preferRelativeResize="0"/>
          <p:nvPr/>
        </p:nvPicPr>
        <p:blipFill rotWithShape="1">
          <a:blip r:embed="rId3">
            <a:alphaModFix/>
          </a:blip>
          <a:srcRect l="12128" t="13181" r="13333" b="17479"/>
          <a:stretch/>
        </p:blipFill>
        <p:spPr>
          <a:xfrm>
            <a:off x="13253267" y="1273222"/>
            <a:ext cx="4338163" cy="1944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8" name="Google Shape;118;p16"/>
          <p:cNvGrpSpPr/>
          <p:nvPr/>
        </p:nvGrpSpPr>
        <p:grpSpPr>
          <a:xfrm>
            <a:off x="13253267" y="287627"/>
            <a:ext cx="3494814" cy="879180"/>
            <a:chOff x="6223001" y="8756874"/>
            <a:chExt cx="5778500" cy="1453678"/>
          </a:xfrm>
        </p:grpSpPr>
        <p:sp>
          <p:nvSpPr>
            <p:cNvPr id="119" name="Google Shape;119;p16"/>
            <p:cNvSpPr/>
            <p:nvPr/>
          </p:nvSpPr>
          <p:spPr>
            <a:xfrm>
              <a:off x="6223001" y="8756874"/>
              <a:ext cx="5778500" cy="145367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0" name="Google Shape;120;p16"/>
            <p:cNvPicPr preferRelativeResize="0"/>
            <p:nvPr/>
          </p:nvPicPr>
          <p:blipFill rotWithShape="1">
            <a:blip r:embed="rId2">
              <a:alphaModFix/>
            </a:blip>
            <a:srcRect t="30359" b="27902"/>
            <a:stretch/>
          </p:blipFill>
          <p:spPr>
            <a:xfrm>
              <a:off x="6531825" y="8756874"/>
              <a:ext cx="5224347" cy="14536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 l="12128" t="13181" r="13333" b="17479"/>
          <a:stretch/>
        </p:blipFill>
        <p:spPr>
          <a:xfrm>
            <a:off x="13253267" y="1273222"/>
            <a:ext cx="4338163" cy="1944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"/>
          <p:cNvSpPr txBox="1"/>
          <p:nvPr/>
        </p:nvSpPr>
        <p:spPr>
          <a:xfrm>
            <a:off x="938418" y="754657"/>
            <a:ext cx="795180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+mj-lt"/>
                <a:ea typeface="Arial Rounded"/>
                <a:cs typeface="Arial Rounded"/>
                <a:sym typeface="Arial Rounded"/>
              </a:rPr>
              <a:t>PS ID: 02</a:t>
            </a:r>
            <a:endParaRPr sz="1400" b="1" i="0" u="none" strike="noStrike" cap="none" dirty="0">
              <a:solidFill>
                <a:srgbClr val="000000"/>
              </a:solidFill>
              <a:latin typeface="+mj-lt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924562" y="2196563"/>
            <a:ext cx="1289468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+mj-lt"/>
                <a:ea typeface="Arial Rounded"/>
                <a:cs typeface="Arial Rounded"/>
                <a:sym typeface="Arial Rounded"/>
              </a:rPr>
              <a:t>PS Title: Efficient Management, Disposal</a:t>
            </a:r>
            <a:r>
              <a:rPr lang="en-US" sz="3000" b="1" dirty="0">
                <a:latin typeface="+mj-lt"/>
                <a:ea typeface="Arial Rounded"/>
                <a:cs typeface="Arial Rounded"/>
                <a:sym typeface="Arial Rounded"/>
              </a:rPr>
              <a:t> 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+mj-lt"/>
                <a:ea typeface="Arial Rounded"/>
                <a:cs typeface="Arial Rounded"/>
                <a:sym typeface="Arial Rounded"/>
              </a:rPr>
              <a:t>and Recycling of E-waste	</a:t>
            </a:r>
            <a:endParaRPr sz="1400" b="1" i="0" u="none" strike="noStrike" cap="none" dirty="0">
              <a:solidFill>
                <a:srgbClr val="000000"/>
              </a:solidFill>
              <a:latin typeface="+mj-lt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70" name="Google Shape;170;p1"/>
          <p:cNvSpPr txBox="1"/>
          <p:nvPr/>
        </p:nvSpPr>
        <p:spPr>
          <a:xfrm>
            <a:off x="924561" y="3624614"/>
            <a:ext cx="1289468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+mj-lt"/>
                <a:ea typeface="Arial Rounded"/>
                <a:cs typeface="Arial Rounded"/>
                <a:sym typeface="Arial Rounded"/>
              </a:rPr>
              <a:t>Team Name: Kleos Tech</a:t>
            </a:r>
            <a:endParaRPr b="1" i="0" u="none" strike="noStrike" cap="none" dirty="0">
              <a:solidFill>
                <a:srgbClr val="000000"/>
              </a:solidFill>
              <a:latin typeface="+mj-lt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71" name="Google Shape;171;p1"/>
          <p:cNvSpPr txBox="1"/>
          <p:nvPr/>
        </p:nvSpPr>
        <p:spPr>
          <a:xfrm>
            <a:off x="924563" y="5080375"/>
            <a:ext cx="128946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+mj-lt"/>
                <a:ea typeface="Arial Rounded"/>
                <a:cs typeface="Arial Rounded"/>
                <a:sym typeface="Arial Rounded"/>
              </a:rPr>
              <a:t>Team Leader Name: Omkar Dinesh Mhatre</a:t>
            </a:r>
            <a:endParaRPr sz="1400" b="1" i="0" u="none" strike="noStrike" cap="none" dirty="0">
              <a:solidFill>
                <a:srgbClr val="000000"/>
              </a:solidFill>
              <a:latin typeface="+mj-lt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72" name="Google Shape;172;p1"/>
          <p:cNvSpPr txBox="1"/>
          <p:nvPr/>
        </p:nvSpPr>
        <p:spPr>
          <a:xfrm>
            <a:off x="952273" y="6522281"/>
            <a:ext cx="128946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+mj-lt"/>
                <a:ea typeface="Arial Rounded"/>
                <a:cs typeface="Arial Rounded"/>
                <a:sym typeface="Arial Rounded"/>
              </a:rPr>
              <a:t>Institution Name: Fr. Agnel Polytechnic, Vashi</a:t>
            </a:r>
            <a:endParaRPr sz="1400" b="1" i="0" u="none" strike="noStrike" cap="none" dirty="0">
              <a:solidFill>
                <a:srgbClr val="000000"/>
              </a:solidFill>
              <a:latin typeface="+mj-lt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73" name="Google Shape;173;p1"/>
          <p:cNvSpPr txBox="1"/>
          <p:nvPr/>
        </p:nvSpPr>
        <p:spPr>
          <a:xfrm>
            <a:off x="924562" y="7964186"/>
            <a:ext cx="128946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+mj-lt"/>
                <a:ea typeface="Arial Rounded"/>
                <a:cs typeface="Arial Rounded"/>
                <a:sym typeface="Arial Rounded"/>
              </a:rPr>
              <a:t>Segment: PS-Based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8;p6">
            <a:extLst>
              <a:ext uri="{FF2B5EF4-FFF2-40B4-BE49-F238E27FC236}">
                <a16:creationId xmlns:a16="http://schemas.microsoft.com/office/drawing/2014/main" id="{EA33BDAF-D3A1-19FB-BBFE-3AE5C995BBCC}"/>
              </a:ext>
            </a:extLst>
          </p:cNvPr>
          <p:cNvSpPr/>
          <p:nvPr/>
        </p:nvSpPr>
        <p:spPr>
          <a:xfrm>
            <a:off x="0" y="620059"/>
            <a:ext cx="7751062" cy="952500"/>
          </a:xfrm>
          <a:custGeom>
            <a:avLst/>
            <a:gdLst/>
            <a:ahLst/>
            <a:cxnLst/>
            <a:rect l="l" t="t" r="r" b="b"/>
            <a:pathLst>
              <a:path w="1703138" h="250864" extrusionOk="0">
                <a:moveTo>
                  <a:pt x="0" y="0"/>
                </a:moveTo>
                <a:lnTo>
                  <a:pt x="1703138" y="0"/>
                </a:lnTo>
                <a:lnTo>
                  <a:pt x="1703138" y="250864"/>
                </a:lnTo>
                <a:lnTo>
                  <a:pt x="0" y="250864"/>
                </a:lnTo>
                <a:close/>
              </a:path>
            </a:pathLst>
          </a:custGeom>
          <a:solidFill>
            <a:srgbClr val="36306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19;p6">
            <a:extLst>
              <a:ext uri="{FF2B5EF4-FFF2-40B4-BE49-F238E27FC236}">
                <a16:creationId xmlns:a16="http://schemas.microsoft.com/office/drawing/2014/main" id="{A7C4DDFB-5A42-821E-F6B1-F7CB852E7D1D}"/>
              </a:ext>
            </a:extLst>
          </p:cNvPr>
          <p:cNvSpPr txBox="1"/>
          <p:nvPr/>
        </p:nvSpPr>
        <p:spPr>
          <a:xfrm>
            <a:off x="-16329" y="620059"/>
            <a:ext cx="7805854" cy="885594"/>
          </a:xfrm>
          <a:prstGeom prst="rect">
            <a:avLst/>
          </a:prstGeom>
          <a:solidFill>
            <a:srgbClr val="77999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PROGRESS/IMPLEMENTATION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67173B-7D0F-A276-95AB-428B0EDCB21D}"/>
              </a:ext>
            </a:extLst>
          </p:cNvPr>
          <p:cNvSpPr txBox="1"/>
          <p:nvPr/>
        </p:nvSpPr>
        <p:spPr>
          <a:xfrm>
            <a:off x="762000" y="2105892"/>
            <a:ext cx="1271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868A4-5ED2-D5F0-7D5D-9B682DC915A2}"/>
              </a:ext>
            </a:extLst>
          </p:cNvPr>
          <p:cNvSpPr txBox="1"/>
          <p:nvPr/>
        </p:nvSpPr>
        <p:spPr>
          <a:xfrm>
            <a:off x="615043" y="1828307"/>
            <a:ext cx="12718472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Additionally, engaging floating </a:t>
            </a:r>
            <a:r>
              <a:rPr lang="en-US" sz="2400" b="1" dirty="0">
                <a:latin typeface="+mj-lt"/>
              </a:rPr>
              <a:t>CTA buttons, texts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etc</a:t>
            </a:r>
            <a:r>
              <a:rPr lang="en-US" sz="2400" dirty="0">
                <a:latin typeface="+mj-lt"/>
              </a:rPr>
              <a:t> to </a:t>
            </a:r>
            <a:r>
              <a:rPr lang="en-US" sz="2400" b="1" dirty="0">
                <a:latin typeface="+mj-lt"/>
              </a:rPr>
              <a:t>redirect</a:t>
            </a:r>
            <a:r>
              <a:rPr lang="en-US" sz="2400" dirty="0">
                <a:latin typeface="+mj-lt"/>
              </a:rPr>
              <a:t> and prompt </a:t>
            </a:r>
            <a:r>
              <a:rPr lang="en-US" sz="2400" b="1" dirty="0">
                <a:latin typeface="+mj-lt"/>
              </a:rPr>
              <a:t>users to get back to disposing off their e-waste </a:t>
            </a:r>
            <a:r>
              <a:rPr lang="en-US" sz="2400" dirty="0">
                <a:latin typeface="+mj-lt"/>
              </a:rPr>
              <a:t>will be used in the marketplace.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E-tokens</a:t>
            </a:r>
            <a:r>
              <a:rPr lang="en-US" sz="2400" dirty="0">
                <a:latin typeface="+mj-lt"/>
              </a:rPr>
              <a:t>: Users are randomly assigned E-quests from a Firebase collection. </a:t>
            </a:r>
            <a:r>
              <a:rPr lang="en-US" sz="2400" b="1" dirty="0">
                <a:latin typeface="+mj-lt"/>
              </a:rPr>
              <a:t>Random quests are assigned by fetching all user IDs from Firebase</a:t>
            </a:r>
            <a:r>
              <a:rPr lang="en-US" sz="2400" dirty="0">
                <a:latin typeface="+mj-lt"/>
              </a:rPr>
              <a:t>. A random quest is selected from the available pool using a random index, then assigned to the user. </a:t>
            </a:r>
            <a:r>
              <a:rPr lang="en-US" sz="2400" b="1" dirty="0">
                <a:latin typeface="+mj-lt"/>
              </a:rPr>
              <a:t>Admins can add, edit, or delete quests</a:t>
            </a:r>
            <a:r>
              <a:rPr lang="en-US" sz="2400" dirty="0">
                <a:latin typeface="+mj-lt"/>
              </a:rPr>
              <a:t> through a separate interface, and the quests update weekly/monthly. Quests expire after a set time to reduce manual work. E-tokens will be rewarded, stored and updated through firebase </a:t>
            </a:r>
            <a:r>
              <a:rPr lang="en-US" sz="2400" dirty="0" err="1">
                <a:latin typeface="+mj-lt"/>
              </a:rPr>
              <a:t>firestore</a:t>
            </a:r>
            <a:r>
              <a:rPr lang="en-US" sz="2400" dirty="0"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Community</a:t>
            </a:r>
            <a:r>
              <a:rPr lang="en-US" sz="2400" dirty="0">
                <a:latin typeface="+mj-lt"/>
              </a:rPr>
              <a:t> feature will allow users to </a:t>
            </a:r>
            <a:r>
              <a:rPr lang="en-US" sz="2400" b="1" dirty="0">
                <a:latin typeface="+mj-lt"/>
              </a:rPr>
              <a:t>create/join group chats</a:t>
            </a:r>
            <a:r>
              <a:rPr lang="en-US" sz="2400" dirty="0">
                <a:latin typeface="+mj-lt"/>
              </a:rPr>
              <a:t>, store temporary messages with </a:t>
            </a:r>
            <a:r>
              <a:rPr lang="en-US" sz="2400" dirty="0" err="1">
                <a:latin typeface="+mj-lt"/>
              </a:rPr>
              <a:t>Firestore</a:t>
            </a:r>
            <a:r>
              <a:rPr lang="en-US" sz="2400" dirty="0">
                <a:latin typeface="+mj-lt"/>
              </a:rPr>
              <a:t> and </a:t>
            </a:r>
            <a:r>
              <a:rPr lang="en-US" sz="2400" b="1" dirty="0" err="1">
                <a:latin typeface="+mj-lt"/>
              </a:rPr>
              <a:t>sessionStorage</a:t>
            </a:r>
            <a:r>
              <a:rPr lang="en-US" sz="2400" dirty="0">
                <a:latin typeface="+mj-lt"/>
              </a:rPr>
              <a:t>, use FCM for real-time notifications, and </a:t>
            </a:r>
            <a:r>
              <a:rPr lang="en-US" sz="2400" b="1" dirty="0">
                <a:latin typeface="+mj-lt"/>
              </a:rPr>
              <a:t>admins can post announcements</a:t>
            </a:r>
            <a:r>
              <a:rPr lang="en-US" sz="2400" dirty="0">
                <a:latin typeface="+mj-lt"/>
              </a:rPr>
              <a:t> with </a:t>
            </a:r>
            <a:r>
              <a:rPr lang="en-US" sz="2400" dirty="0" err="1">
                <a:latin typeface="+mj-lt"/>
              </a:rPr>
              <a:t>Firestore</a:t>
            </a:r>
            <a:r>
              <a:rPr lang="en-US" sz="2400" dirty="0">
                <a:latin typeface="+mj-lt"/>
              </a:rPr>
              <a:t> storage.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E-waste awareness</a:t>
            </a:r>
            <a:r>
              <a:rPr lang="en-US" sz="2400" dirty="0">
                <a:latin typeface="+mj-lt"/>
              </a:rPr>
              <a:t> section will contain </a:t>
            </a:r>
            <a:r>
              <a:rPr lang="en-US" sz="2400" b="1" dirty="0">
                <a:latin typeface="+mj-lt"/>
              </a:rPr>
              <a:t>articles</a:t>
            </a:r>
            <a:r>
              <a:rPr lang="en-US" sz="2400" dirty="0">
                <a:latin typeface="+mj-lt"/>
              </a:rPr>
              <a:t> and </a:t>
            </a:r>
            <a:r>
              <a:rPr lang="en-US" sz="2400" b="1" dirty="0">
                <a:latin typeface="+mj-lt"/>
              </a:rPr>
              <a:t>news</a:t>
            </a:r>
            <a:r>
              <a:rPr lang="en-US" sz="2400" dirty="0">
                <a:latin typeface="+mj-lt"/>
              </a:rPr>
              <a:t> as </a:t>
            </a:r>
            <a:r>
              <a:rPr lang="en-US" sz="2400" b="1" dirty="0">
                <a:latin typeface="+mj-lt"/>
              </a:rPr>
              <a:t>clickable images</a:t>
            </a:r>
            <a:r>
              <a:rPr lang="en-US" sz="2400" dirty="0">
                <a:latin typeface="+mj-lt"/>
              </a:rPr>
              <a:t> and </a:t>
            </a:r>
            <a:r>
              <a:rPr lang="en-US" sz="2400" b="1" dirty="0">
                <a:latin typeface="+mj-lt"/>
              </a:rPr>
              <a:t>text</a:t>
            </a:r>
            <a:r>
              <a:rPr lang="en-US" sz="2400" dirty="0">
                <a:latin typeface="+mj-lt"/>
              </a:rPr>
              <a:t>, with </a:t>
            </a:r>
            <a:r>
              <a:rPr lang="en-US" sz="2400" b="1" dirty="0">
                <a:latin typeface="+mj-lt"/>
              </a:rPr>
              <a:t>CTA buttons such as “read more”, </a:t>
            </a:r>
            <a:r>
              <a:rPr lang="en-US" sz="2400" dirty="0">
                <a:latin typeface="+mj-lt"/>
              </a:rPr>
              <a:t>redirecting them to other websites. ✅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Disposal certificate feature </a:t>
            </a:r>
            <a:r>
              <a:rPr lang="en-US" sz="2400" dirty="0">
                <a:latin typeface="+mj-lt"/>
              </a:rPr>
              <a:t>generates certificates using a </a:t>
            </a:r>
            <a:r>
              <a:rPr lang="en-US" sz="2400" b="1" dirty="0">
                <a:latin typeface="+mj-lt"/>
              </a:rPr>
              <a:t>pre-existing PDF layout</a:t>
            </a:r>
            <a:r>
              <a:rPr lang="en-US" sz="2400" dirty="0">
                <a:latin typeface="+mj-lt"/>
              </a:rPr>
              <a:t>, with </a:t>
            </a:r>
            <a:r>
              <a:rPr lang="en-US" sz="2400" b="1" dirty="0" err="1">
                <a:latin typeface="+mj-lt"/>
              </a:rPr>
              <a:t>jsPDF</a:t>
            </a:r>
            <a:r>
              <a:rPr lang="en-US" sz="2400" dirty="0">
                <a:latin typeface="+mj-lt"/>
              </a:rPr>
              <a:t> or </a:t>
            </a:r>
            <a:r>
              <a:rPr lang="en-US" sz="2400" b="1" dirty="0">
                <a:latin typeface="+mj-lt"/>
              </a:rPr>
              <a:t>pdf-lib</a:t>
            </a:r>
            <a:r>
              <a:rPr lang="en-US" sz="2400" dirty="0">
                <a:latin typeface="+mj-lt"/>
              </a:rPr>
              <a:t> used for updating text fields fetched from </a:t>
            </a:r>
            <a:r>
              <a:rPr lang="en-US" sz="2400" dirty="0" err="1">
                <a:latin typeface="+mj-lt"/>
              </a:rPr>
              <a:t>Firestore</a:t>
            </a:r>
            <a:r>
              <a:rPr lang="en-US" sz="2400" dirty="0">
                <a:latin typeface="+mj-lt"/>
              </a:rPr>
              <a:t>, onto the template.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</p:txBody>
      </p:sp>
      <p:pic>
        <p:nvPicPr>
          <p:cNvPr id="15" name="Picture 14" descr="A screenshot of a website&#10;&#10;Description automatically generated">
            <a:extLst>
              <a:ext uri="{FF2B5EF4-FFF2-40B4-BE49-F238E27FC236}">
                <a16:creationId xmlns:a16="http://schemas.microsoft.com/office/drawing/2014/main" id="{4AAF17DB-EF4A-AC27-C4E5-D9E327CC5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800" y="3855720"/>
            <a:ext cx="2530997" cy="4937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4693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7"/>
          <p:cNvGraphicFramePr/>
          <p:nvPr>
            <p:extLst>
              <p:ext uri="{D42A27DB-BD31-4B8C-83A1-F6EECF244321}">
                <p14:modId xmlns:p14="http://schemas.microsoft.com/office/powerpoint/2010/main" val="975351500"/>
              </p:ext>
            </p:extLst>
          </p:nvPr>
        </p:nvGraphicFramePr>
        <p:xfrm>
          <a:off x="836341" y="3916667"/>
          <a:ext cx="16615325" cy="4538475"/>
        </p:xfrm>
        <a:graphic>
          <a:graphicData uri="http://schemas.openxmlformats.org/drawingml/2006/table">
            <a:tbl>
              <a:tblPr firstRow="1" bandRow="1">
                <a:noFill/>
                <a:tableStyleId>{E2857671-EF5A-4971-BA28-3E173DB575D8}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9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b="1" u="none" strike="noStrike" cap="none" dirty="0">
                        <a:solidFill>
                          <a:srgbClr val="000000"/>
                        </a:solidFill>
                        <a:latin typeface="+mj-lt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7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chemeClr val="lt1"/>
                          </a:solidFill>
                          <a:latin typeface="+mj-lt"/>
                        </a:rPr>
                        <a:t>Name</a:t>
                      </a:r>
                      <a:endParaRPr lang="en-US" sz="2400" b="1" u="none" strike="noStrike" cap="none">
                        <a:solidFill>
                          <a:schemeClr val="lt1"/>
                        </a:solidFill>
                        <a:latin typeface="+mj-lt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7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chemeClr val="lt1"/>
                          </a:solidFill>
                          <a:latin typeface="+mj-lt"/>
                        </a:rPr>
                        <a:t>Gender</a:t>
                      </a:r>
                      <a:endParaRPr lang="en-US" sz="2400" b="1" u="none" strike="noStrike" cap="none">
                        <a:solidFill>
                          <a:schemeClr val="lt1"/>
                        </a:solidFill>
                        <a:latin typeface="+mj-lt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7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 dirty="0">
                          <a:latin typeface="+mj-lt"/>
                        </a:rPr>
                        <a:t>Team Leader</a:t>
                      </a:r>
                      <a:endParaRPr lang="en-US" sz="2400" b="1" u="none" strike="noStrike" cap="none" dirty="0">
                        <a:latin typeface="+mj-lt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latin typeface="+mj-lt"/>
                          <a:ea typeface="Arial Rounded"/>
                          <a:cs typeface="Arial Rounded"/>
                          <a:sym typeface="Arial Rounded"/>
                        </a:rPr>
                        <a:t>Omkar Dinesh Mhatre 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latin typeface="+mj-lt"/>
                          <a:ea typeface="Arial Rounded"/>
                          <a:cs typeface="Arial Rounded"/>
                          <a:sym typeface="Arial Rounded"/>
                        </a:rPr>
                        <a:t>Male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+mj-lt"/>
                        </a:rPr>
                        <a:t>Team Member 1</a:t>
                      </a:r>
                      <a:endParaRPr lang="en-US" sz="2400" b="1" u="none" strike="noStrike" cap="none">
                        <a:latin typeface="+mj-lt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latin typeface="+mj-lt"/>
                          <a:ea typeface="Arial Rounded"/>
                          <a:cs typeface="Arial Rounded"/>
                          <a:sym typeface="Arial Rounded"/>
                        </a:rPr>
                        <a:t>Soham Mahendra Dhanokar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latin typeface="+mj-lt"/>
                          <a:ea typeface="Arial Rounded"/>
                          <a:cs typeface="Arial Rounded"/>
                          <a:sym typeface="Arial Rounded"/>
                        </a:rPr>
                        <a:t>Male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2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+mj-lt"/>
                        </a:rPr>
                        <a:t>Team Member 2</a:t>
                      </a:r>
                      <a:endParaRPr lang="en-US" sz="2400" b="1" u="none" strike="noStrike" cap="none">
                        <a:latin typeface="+mj-lt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u="none" strike="noStrike" cap="none" dirty="0">
                          <a:latin typeface="+mj-lt"/>
                          <a:ea typeface="Arial Rounded"/>
                          <a:cs typeface="Arial Rounded"/>
                          <a:sym typeface="Arial Rounded"/>
                        </a:rPr>
                        <a:t>Anshul Harish Vethekar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latin typeface="+mj-lt"/>
                          <a:ea typeface="Arial Rounded"/>
                          <a:cs typeface="Arial Rounded"/>
                          <a:sym typeface="Arial Rounded"/>
                        </a:rPr>
                        <a:t>Male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2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+mj-lt"/>
                        </a:rPr>
                        <a:t>Team Member 3</a:t>
                      </a:r>
                      <a:endParaRPr lang="en-US" sz="2400" b="1" u="none" strike="noStrike" cap="none">
                        <a:latin typeface="+mj-lt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latin typeface="+mj-lt"/>
                          <a:ea typeface="Arial Rounded"/>
                          <a:cs typeface="Arial Rounded"/>
                          <a:sym typeface="Arial Rounded"/>
                        </a:rPr>
                        <a:t>Niharika Kiran Walunj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latin typeface="+mj-lt"/>
                          <a:ea typeface="Arial Rounded"/>
                          <a:cs typeface="Arial Rounded"/>
                          <a:sym typeface="Arial Rounded"/>
                        </a:rPr>
                        <a:t>Female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" name="Google Shape;225;p7"/>
          <p:cNvSpPr/>
          <p:nvPr/>
        </p:nvSpPr>
        <p:spPr>
          <a:xfrm>
            <a:off x="0" y="620059"/>
            <a:ext cx="7751062" cy="952500"/>
          </a:xfrm>
          <a:custGeom>
            <a:avLst/>
            <a:gdLst/>
            <a:ahLst/>
            <a:cxnLst/>
            <a:rect l="l" t="t" r="r" b="b"/>
            <a:pathLst>
              <a:path w="1703138" h="250864" extrusionOk="0">
                <a:moveTo>
                  <a:pt x="0" y="0"/>
                </a:moveTo>
                <a:lnTo>
                  <a:pt x="1703138" y="0"/>
                </a:lnTo>
                <a:lnTo>
                  <a:pt x="1703138" y="250864"/>
                </a:lnTo>
                <a:lnTo>
                  <a:pt x="0" y="250864"/>
                </a:lnTo>
                <a:close/>
              </a:path>
            </a:pathLst>
          </a:custGeom>
          <a:solidFill>
            <a:srgbClr val="36306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7"/>
          <p:cNvSpPr txBox="1"/>
          <p:nvPr/>
        </p:nvSpPr>
        <p:spPr>
          <a:xfrm>
            <a:off x="0" y="620059"/>
            <a:ext cx="7805854" cy="885594"/>
          </a:xfrm>
          <a:prstGeom prst="rect">
            <a:avLst/>
          </a:prstGeom>
          <a:solidFill>
            <a:srgbClr val="77999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Team Members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D05827B-FD04-6B94-1EC2-4D09C3C86F2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864" b="1864"/>
          <a:stretch>
            <a:fillRect/>
          </a:stretch>
        </p:blipFill>
        <p:spPr>
          <a:xfrm>
            <a:off x="13887450" y="3465513"/>
            <a:ext cx="2590800" cy="3409950"/>
          </a:xfrm>
          <a:prstGeom prst="rect">
            <a:avLst/>
          </a:prstGeom>
          <a:noFill/>
          <a:ln w="57150" cap="flat" cmpd="sng">
            <a:solidFill>
              <a:srgbClr val="77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3DC08E8-9DDB-8CAE-F09C-F77127A1E3A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t="886" b="886"/>
          <a:stretch>
            <a:fillRect/>
          </a:stretch>
        </p:blipFill>
        <p:spPr>
          <a:xfrm>
            <a:off x="7096310" y="3438371"/>
            <a:ext cx="2590800" cy="3409950"/>
          </a:xfrm>
          <a:prstGeom prst="rect">
            <a:avLst/>
          </a:prstGeom>
          <a:noFill/>
          <a:ln w="57150" cap="flat" cmpd="sng">
            <a:solidFill>
              <a:srgbClr val="77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032223B-49A5-684B-C1BD-770B40610360}"/>
              </a:ext>
            </a:extLst>
          </p:cNvPr>
          <p:cNvPicPr>
            <a:picLocks noGrp="1" noChangeAspect="1"/>
          </p:cNvPicPr>
          <p:nvPr>
            <p:ph type="pic" idx="6"/>
          </p:nvPr>
        </p:nvPicPr>
        <p:blipFill>
          <a:blip r:embed="rId5"/>
          <a:srcRect l="1" t="9855" r="1544" b="20593"/>
          <a:stretch/>
        </p:blipFill>
        <p:spPr>
          <a:xfrm>
            <a:off x="10236962" y="3438525"/>
            <a:ext cx="2550784" cy="3409950"/>
          </a:xfrm>
          <a:prstGeom prst="rect">
            <a:avLst/>
          </a:prstGeom>
          <a:noFill/>
          <a:ln w="57150" cap="flat" cmpd="sng">
            <a:solidFill>
              <a:srgbClr val="77999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3" name="Google Shape;183;p21"/>
          <p:cNvSpPr txBox="1">
            <a:spLocks noGrp="1"/>
          </p:cNvSpPr>
          <p:nvPr>
            <p:ph type="body" idx="1"/>
          </p:nvPr>
        </p:nvSpPr>
        <p:spPr>
          <a:xfrm>
            <a:off x="13887654" y="7665683"/>
            <a:ext cx="2590800" cy="113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540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dirty="0">
                <a:latin typeface="+mj-lt"/>
              </a:rPr>
              <a:t>Rashmi Dhake</a:t>
            </a:r>
            <a:endParaRPr dirty="0">
              <a:latin typeface="+mj-lt"/>
            </a:endParaRPr>
          </a:p>
        </p:txBody>
      </p:sp>
      <p:sp>
        <p:nvSpPr>
          <p:cNvPr id="184" name="Google Shape;184;p21"/>
          <p:cNvSpPr txBox="1">
            <a:spLocks noGrp="1"/>
          </p:cNvSpPr>
          <p:nvPr>
            <p:ph type="body" idx="7"/>
          </p:nvPr>
        </p:nvSpPr>
        <p:spPr>
          <a:xfrm>
            <a:off x="779058" y="7665683"/>
            <a:ext cx="2590800" cy="113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540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dirty="0">
                <a:latin typeface="+mj-lt"/>
              </a:rPr>
              <a:t>Omkar Mhatre</a:t>
            </a:r>
            <a:endParaRPr dirty="0">
              <a:latin typeface="+mj-lt"/>
            </a:endParaRPr>
          </a:p>
        </p:txBody>
      </p:sp>
      <p:sp>
        <p:nvSpPr>
          <p:cNvPr id="185" name="Google Shape;185;p21"/>
          <p:cNvSpPr txBox="1">
            <a:spLocks noGrp="1"/>
          </p:cNvSpPr>
          <p:nvPr>
            <p:ph type="body" idx="8"/>
          </p:nvPr>
        </p:nvSpPr>
        <p:spPr>
          <a:xfrm>
            <a:off x="3972531" y="7665683"/>
            <a:ext cx="2590800" cy="113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540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dirty="0">
                <a:latin typeface="+mj-lt"/>
              </a:rPr>
              <a:t>Soham Dhanokar</a:t>
            </a:r>
            <a:endParaRPr dirty="0">
              <a:latin typeface="+mj-lt"/>
            </a:endParaRPr>
          </a:p>
        </p:txBody>
      </p:sp>
      <p:sp>
        <p:nvSpPr>
          <p:cNvPr id="186" name="Google Shape;186;p21"/>
          <p:cNvSpPr txBox="1">
            <a:spLocks noGrp="1"/>
          </p:cNvSpPr>
          <p:nvPr>
            <p:ph type="body" idx="9"/>
          </p:nvPr>
        </p:nvSpPr>
        <p:spPr>
          <a:xfrm>
            <a:off x="7104746" y="7665683"/>
            <a:ext cx="2590800" cy="113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540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dirty="0">
                <a:latin typeface="+mj-lt"/>
              </a:rPr>
              <a:t>Anshul Vethekar</a:t>
            </a:r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3"/>
          </p:nvPr>
        </p:nvSpPr>
        <p:spPr>
          <a:xfrm>
            <a:off x="10340035" y="7665683"/>
            <a:ext cx="2590800" cy="113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540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dirty="0">
                <a:latin typeface="+mj-lt"/>
              </a:rPr>
              <a:t>Niharika Walunj</a:t>
            </a:r>
            <a:endParaRPr dirty="0">
              <a:latin typeface="+mj-lt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0" y="620059"/>
            <a:ext cx="6466600" cy="952500"/>
          </a:xfrm>
          <a:custGeom>
            <a:avLst/>
            <a:gdLst/>
            <a:ahLst/>
            <a:cxnLst/>
            <a:rect l="l" t="t" r="r" b="b"/>
            <a:pathLst>
              <a:path w="1703138" h="250864" extrusionOk="0">
                <a:moveTo>
                  <a:pt x="0" y="0"/>
                </a:moveTo>
                <a:lnTo>
                  <a:pt x="1703138" y="0"/>
                </a:lnTo>
                <a:lnTo>
                  <a:pt x="1703138" y="250864"/>
                </a:lnTo>
                <a:lnTo>
                  <a:pt x="0" y="250864"/>
                </a:lnTo>
                <a:close/>
              </a:path>
            </a:pathLst>
          </a:custGeom>
          <a:solidFill>
            <a:srgbClr val="36306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0" y="620059"/>
            <a:ext cx="6466600" cy="885594"/>
          </a:xfrm>
          <a:prstGeom prst="rect">
            <a:avLst/>
          </a:prstGeom>
          <a:solidFill>
            <a:srgbClr val="77999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+mj-lt"/>
                <a:ea typeface="Poppins"/>
                <a:cs typeface="Poppins"/>
                <a:sym typeface="Poppins"/>
              </a:rPr>
              <a:t>Meet the Team</a:t>
            </a:r>
            <a:endParaRPr dirty="0">
              <a:latin typeface="+mj-lt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D27F7C3-9825-1025-F41E-244AD8DABE1F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6"/>
          <a:srcRect t="2574" b="2574"/>
          <a:stretch>
            <a:fillRect/>
          </a:stretch>
        </p:blipFill>
        <p:spPr>
          <a:xfrm>
            <a:off x="779058" y="3465818"/>
            <a:ext cx="2590800" cy="3409645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8E04F7F9-DB50-54FA-BCF0-B57E0372FAE9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7"/>
          <a:srcRect l="6839" r="6839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"/>
          <p:cNvSpPr/>
          <p:nvPr/>
        </p:nvSpPr>
        <p:spPr>
          <a:xfrm>
            <a:off x="0" y="620059"/>
            <a:ext cx="6466600" cy="952500"/>
          </a:xfrm>
          <a:custGeom>
            <a:avLst/>
            <a:gdLst/>
            <a:ahLst/>
            <a:cxnLst/>
            <a:rect l="l" t="t" r="r" b="b"/>
            <a:pathLst>
              <a:path w="1703138" h="250864" extrusionOk="0">
                <a:moveTo>
                  <a:pt x="0" y="0"/>
                </a:moveTo>
                <a:lnTo>
                  <a:pt x="1703138" y="0"/>
                </a:lnTo>
                <a:lnTo>
                  <a:pt x="1703138" y="250864"/>
                </a:lnTo>
                <a:lnTo>
                  <a:pt x="0" y="250864"/>
                </a:lnTo>
                <a:close/>
              </a:path>
            </a:pathLst>
          </a:custGeom>
          <a:solidFill>
            <a:srgbClr val="36306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"/>
          <p:cNvSpPr txBox="1"/>
          <p:nvPr/>
        </p:nvSpPr>
        <p:spPr>
          <a:xfrm>
            <a:off x="0" y="620059"/>
            <a:ext cx="6466600" cy="885594"/>
          </a:xfrm>
          <a:prstGeom prst="rect">
            <a:avLst/>
          </a:prstGeom>
          <a:solidFill>
            <a:srgbClr val="77999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IDEA / APPROACH DETAILS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9047D-51B9-F0E1-77C7-63A1C0457392}"/>
              </a:ext>
            </a:extLst>
          </p:cNvPr>
          <p:cNvSpPr txBox="1"/>
          <p:nvPr/>
        </p:nvSpPr>
        <p:spPr>
          <a:xfrm>
            <a:off x="836472" y="1676401"/>
            <a:ext cx="12888182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User-friendly login interface </a:t>
            </a:r>
            <a:r>
              <a:rPr lang="en-US" sz="2400" dirty="0">
                <a:latin typeface="+mj-lt"/>
              </a:rPr>
              <a:t>for citizens and an interface for E-Waste Management agencies ensuring input of necessary credentials of both the citizens as well as the agencies.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Citizen profiles </a:t>
            </a:r>
            <a:r>
              <a:rPr lang="en-US" sz="2400" dirty="0">
                <a:latin typeface="+mj-lt"/>
              </a:rPr>
              <a:t>containing dashboard which will comprise of citizens’ details, E-tokens, E-Quests, E-Wallet, disposal history and collection status.</a:t>
            </a:r>
          </a:p>
          <a:p>
            <a:r>
              <a:rPr lang="en-US" sz="2400" dirty="0">
                <a:latin typeface="+mj-lt"/>
              </a:rPr>
              <a:t>    </a:t>
            </a:r>
            <a:r>
              <a:rPr lang="en-US" sz="2400" b="1" dirty="0">
                <a:latin typeface="+mj-lt"/>
              </a:rPr>
              <a:t>E-waste Agency </a:t>
            </a:r>
            <a:r>
              <a:rPr lang="en-US" sz="2400" dirty="0">
                <a:latin typeface="+mj-lt"/>
              </a:rPr>
              <a:t>profile containing information related to the agency, disposal history, and </a:t>
            </a:r>
          </a:p>
          <a:p>
            <a:r>
              <a:rPr lang="en-US" sz="2400" dirty="0">
                <a:latin typeface="+mj-lt"/>
              </a:rPr>
              <a:t>    collection status, ratings ,reviews.</a:t>
            </a:r>
            <a:endParaRPr lang="en-US" sz="2400" b="1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E-Waste Agencies section </a:t>
            </a:r>
            <a:r>
              <a:rPr lang="en-US" sz="2400" dirty="0">
                <a:latin typeface="+mj-lt"/>
              </a:rPr>
              <a:t>for citizens to explore, select and view different agencies to choose the most appropriate agency to collect or drop off e-waste according to user’s discretion.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Collection status </a:t>
            </a:r>
            <a:r>
              <a:rPr lang="en-US" sz="2400" dirty="0">
                <a:latin typeface="+mj-lt"/>
              </a:rPr>
              <a:t>will be displayed and updated in citizen’s and respective agency’s profiles once the collection or drop-off request is accepted. Both the citizen and agency will be notified of the request once it is accepted</a:t>
            </a:r>
            <a:r>
              <a:rPr lang="en-US" sz="3200" dirty="0">
                <a:latin typeface="+mj-lt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Marketplace section </a:t>
            </a:r>
            <a:r>
              <a:rPr lang="en-US" sz="2400" dirty="0">
                <a:latin typeface="+mj-lt"/>
              </a:rPr>
              <a:t>allowing citizens to buy and sell used hardware or components of hardware directly to another citizen.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"/>
          <p:cNvSpPr/>
          <p:nvPr/>
        </p:nvSpPr>
        <p:spPr>
          <a:xfrm>
            <a:off x="0" y="620059"/>
            <a:ext cx="6466600" cy="952500"/>
          </a:xfrm>
          <a:custGeom>
            <a:avLst/>
            <a:gdLst/>
            <a:ahLst/>
            <a:cxnLst/>
            <a:rect l="l" t="t" r="r" b="b"/>
            <a:pathLst>
              <a:path w="1703138" h="250864" extrusionOk="0">
                <a:moveTo>
                  <a:pt x="0" y="0"/>
                </a:moveTo>
                <a:lnTo>
                  <a:pt x="1703138" y="0"/>
                </a:lnTo>
                <a:lnTo>
                  <a:pt x="1703138" y="250864"/>
                </a:lnTo>
                <a:lnTo>
                  <a:pt x="0" y="250864"/>
                </a:lnTo>
                <a:close/>
              </a:path>
            </a:pathLst>
          </a:custGeom>
          <a:solidFill>
            <a:srgbClr val="36306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"/>
          <p:cNvSpPr txBox="1"/>
          <p:nvPr/>
        </p:nvSpPr>
        <p:spPr>
          <a:xfrm>
            <a:off x="0" y="620059"/>
            <a:ext cx="6466600" cy="885594"/>
          </a:xfrm>
          <a:prstGeom prst="rect">
            <a:avLst/>
          </a:prstGeom>
          <a:solidFill>
            <a:srgbClr val="77999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IDEA / APPROACH DETAILS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9047D-51B9-F0E1-77C7-63A1C0457392}"/>
              </a:ext>
            </a:extLst>
          </p:cNvPr>
          <p:cNvSpPr txBox="1"/>
          <p:nvPr/>
        </p:nvSpPr>
        <p:spPr>
          <a:xfrm>
            <a:off x="841672" y="2022764"/>
            <a:ext cx="1276003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E-Token</a:t>
            </a:r>
            <a:r>
              <a:rPr lang="en-US" sz="2400" dirty="0">
                <a:latin typeface="+mj-lt"/>
              </a:rPr>
              <a:t> points will be granted to users after completing certain </a:t>
            </a:r>
            <a:r>
              <a:rPr lang="en-US" sz="2400" b="1" dirty="0">
                <a:latin typeface="+mj-lt"/>
              </a:rPr>
              <a:t>E-Quests</a:t>
            </a:r>
            <a:r>
              <a:rPr lang="en-US" sz="3200" b="1" dirty="0">
                <a:latin typeface="+mj-lt"/>
              </a:rPr>
              <a:t>. </a:t>
            </a:r>
            <a:r>
              <a:rPr lang="en-US" sz="2400" dirty="0">
                <a:latin typeface="+mj-lt"/>
              </a:rPr>
              <a:t>E-tokens will be stored in the </a:t>
            </a:r>
            <a:r>
              <a:rPr lang="en-US" sz="2400" b="1" dirty="0">
                <a:latin typeface="+mj-lt"/>
              </a:rPr>
              <a:t>E-Wallet </a:t>
            </a:r>
            <a:r>
              <a:rPr lang="en-US" sz="2400" dirty="0">
                <a:latin typeface="+mj-lt"/>
              </a:rPr>
              <a:t>and can be used to redeem discounts on products listed in the marketplace.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E-Waste Community section </a:t>
            </a:r>
            <a:r>
              <a:rPr lang="en-US" sz="2400" dirty="0">
                <a:latin typeface="+mj-lt"/>
              </a:rPr>
              <a:t>allowing users to connect and interact with each other using group-chat facility. Sub-section for announcements related to e-waste collection drives or educational workshops,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E-Waste Awareness section</a:t>
            </a:r>
            <a:r>
              <a:rPr lang="en-US" sz="2400" dirty="0">
                <a:latin typeface="+mj-lt"/>
              </a:rPr>
              <a:t> containing news and articles focusing on awareness of e-waste management and implying its importance in today’s world.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Disposal Certificate</a:t>
            </a:r>
            <a:r>
              <a:rPr lang="en-US" sz="2400" dirty="0">
                <a:latin typeface="+mj-lt"/>
              </a:rPr>
              <a:t> will be provided to the citizens when they have disposed off a  certain amount of E-waste.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4416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0" y="620059"/>
            <a:ext cx="6466600" cy="952500"/>
          </a:xfrm>
          <a:custGeom>
            <a:avLst/>
            <a:gdLst/>
            <a:ahLst/>
            <a:cxnLst/>
            <a:rect l="l" t="t" r="r" b="b"/>
            <a:pathLst>
              <a:path w="1703138" h="250864" extrusionOk="0">
                <a:moveTo>
                  <a:pt x="0" y="0"/>
                </a:moveTo>
                <a:lnTo>
                  <a:pt x="1703138" y="0"/>
                </a:lnTo>
                <a:lnTo>
                  <a:pt x="1703138" y="250864"/>
                </a:lnTo>
                <a:lnTo>
                  <a:pt x="0" y="250864"/>
                </a:lnTo>
                <a:close/>
              </a:path>
            </a:pathLst>
          </a:custGeom>
          <a:solidFill>
            <a:srgbClr val="36306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"/>
          <p:cNvSpPr txBox="1"/>
          <p:nvPr/>
        </p:nvSpPr>
        <p:spPr>
          <a:xfrm>
            <a:off x="0" y="620059"/>
            <a:ext cx="6466600" cy="885594"/>
          </a:xfrm>
          <a:prstGeom prst="rect">
            <a:avLst/>
          </a:prstGeom>
          <a:solidFill>
            <a:srgbClr val="77999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TECHNOLOGY STACK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215CAB-2A4A-293C-D99C-9F6E90DF9EA8}"/>
              </a:ext>
            </a:extLst>
          </p:cNvPr>
          <p:cNvSpPr txBox="1"/>
          <p:nvPr/>
        </p:nvSpPr>
        <p:spPr>
          <a:xfrm>
            <a:off x="912908" y="2230581"/>
            <a:ext cx="127615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Front End:</a:t>
            </a:r>
            <a:r>
              <a:rPr lang="en-US" sz="2400" dirty="0">
                <a:latin typeface="+mj-lt"/>
              </a:rPr>
              <a:t> HTML, CSS, Java Script, React JS, Redux, Bootstrap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Back End, Connectivity and Hosting: </a:t>
            </a:r>
            <a:r>
              <a:rPr lang="en-US" sz="2400" dirty="0">
                <a:latin typeface="+mj-lt"/>
              </a:rPr>
              <a:t>Firebase, Firestore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Maps Services: </a:t>
            </a:r>
            <a:r>
              <a:rPr lang="en-US" sz="2400" dirty="0">
                <a:latin typeface="+mj-lt"/>
              </a:rPr>
              <a:t>Google maps, Leaflet 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Authentication: </a:t>
            </a:r>
            <a:r>
              <a:rPr lang="en-US" sz="2400" dirty="0">
                <a:latin typeface="+mj-lt"/>
              </a:rPr>
              <a:t>OAuth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Shipment Tracking: </a:t>
            </a:r>
            <a:r>
              <a:rPr lang="en-US" sz="2400" dirty="0">
                <a:latin typeface="+mj-lt"/>
              </a:rPr>
              <a:t>Wordpress(</a:t>
            </a:r>
            <a:r>
              <a:rPr lang="en-IN" sz="2400" dirty="0">
                <a:latin typeface="+mj-lt"/>
              </a:rPr>
              <a:t>WPCargo or Woocommerce)</a:t>
            </a:r>
            <a:endParaRPr lang="en-US" sz="2400" b="1" dirty="0"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"/>
          <p:cNvSpPr/>
          <p:nvPr/>
        </p:nvSpPr>
        <p:spPr>
          <a:xfrm>
            <a:off x="0" y="620059"/>
            <a:ext cx="6466600" cy="952500"/>
          </a:xfrm>
          <a:custGeom>
            <a:avLst/>
            <a:gdLst/>
            <a:ahLst/>
            <a:cxnLst/>
            <a:rect l="l" t="t" r="r" b="b"/>
            <a:pathLst>
              <a:path w="1703138" h="250864" extrusionOk="0">
                <a:moveTo>
                  <a:pt x="0" y="0"/>
                </a:moveTo>
                <a:lnTo>
                  <a:pt x="1703138" y="0"/>
                </a:lnTo>
                <a:lnTo>
                  <a:pt x="1703138" y="250864"/>
                </a:lnTo>
                <a:lnTo>
                  <a:pt x="0" y="250864"/>
                </a:lnTo>
                <a:close/>
              </a:path>
            </a:pathLst>
          </a:custGeom>
          <a:solidFill>
            <a:srgbClr val="36306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4"/>
          <p:cNvSpPr txBox="1"/>
          <p:nvPr/>
        </p:nvSpPr>
        <p:spPr>
          <a:xfrm>
            <a:off x="0" y="620059"/>
            <a:ext cx="6466600" cy="885594"/>
          </a:xfrm>
          <a:prstGeom prst="rect">
            <a:avLst/>
          </a:prstGeom>
          <a:solidFill>
            <a:srgbClr val="77999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USPs OF YOUR IDEA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BBFAD3-CD4A-199F-A8D9-77FEE3DD8C63}"/>
              </a:ext>
            </a:extLst>
          </p:cNvPr>
          <p:cNvSpPr txBox="1"/>
          <p:nvPr/>
        </p:nvSpPr>
        <p:spPr>
          <a:xfrm>
            <a:off x="1014854" y="2285179"/>
            <a:ext cx="13629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Integrated website</a:t>
            </a:r>
            <a:r>
              <a:rPr lang="en-US" sz="2400" dirty="0">
                <a:latin typeface="+mj-lt"/>
              </a:rPr>
              <a:t>: E-waste selling and a community interactive platform.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Recommendation or Suggestion</a:t>
            </a:r>
            <a:r>
              <a:rPr lang="en-US" sz="2400" dirty="0">
                <a:latin typeface="+mj-lt"/>
              </a:rPr>
              <a:t>: Citizens will be recommended of agencies which they have worked with on past disposals when they explore agencies with a new disposal request.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Exclusive marketplace</a:t>
            </a:r>
            <a:r>
              <a:rPr lang="en-US" sz="2400" dirty="0">
                <a:latin typeface="+mj-lt"/>
              </a:rPr>
              <a:t>: E-waste selling platform for citizens to buy and sell used hardware and hardware components directly with each other.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E-token redemption</a:t>
            </a:r>
            <a:r>
              <a:rPr lang="en-US" sz="2400" dirty="0">
                <a:latin typeface="+mj-lt"/>
              </a:rPr>
              <a:t>: Citizen will be able to redeem E-tokens in exchange for direct access to NGO events, environmental initiatives such as tree planting. </a:t>
            </a:r>
          </a:p>
          <a:p>
            <a:r>
              <a:rPr lang="en-US" sz="2400" dirty="0">
                <a:latin typeface="+mj-lt"/>
              </a:rPr>
              <a:t>    E-Tokens to create a gamified leaderboard where citizens can unlock levels and badges.</a:t>
            </a:r>
          </a:p>
          <a:p>
            <a:r>
              <a:rPr lang="en-US" sz="2400" b="1" dirty="0">
                <a:latin typeface="+mj-lt"/>
              </a:rPr>
              <a:t>    </a:t>
            </a:r>
            <a:r>
              <a:rPr lang="en-US" sz="2400" dirty="0">
                <a:latin typeface="+mj-lt"/>
              </a:rPr>
              <a:t>E-tokens can also be used to redeem offers or discounts on products listed in marketplace.</a:t>
            </a:r>
            <a:endParaRPr lang="en-US" sz="2400" b="1" dirty="0">
              <a:latin typeface="+mj-lt"/>
            </a:endParaRP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"/>
          <p:cNvSpPr/>
          <p:nvPr/>
        </p:nvSpPr>
        <p:spPr>
          <a:xfrm>
            <a:off x="0" y="620059"/>
            <a:ext cx="6466600" cy="952500"/>
          </a:xfrm>
          <a:custGeom>
            <a:avLst/>
            <a:gdLst/>
            <a:ahLst/>
            <a:cxnLst/>
            <a:rect l="l" t="t" r="r" b="b"/>
            <a:pathLst>
              <a:path w="1703138" h="250864" extrusionOk="0">
                <a:moveTo>
                  <a:pt x="0" y="0"/>
                </a:moveTo>
                <a:lnTo>
                  <a:pt x="1703138" y="0"/>
                </a:lnTo>
                <a:lnTo>
                  <a:pt x="1703138" y="250864"/>
                </a:lnTo>
                <a:lnTo>
                  <a:pt x="0" y="250864"/>
                </a:lnTo>
                <a:close/>
              </a:path>
            </a:pathLst>
          </a:custGeom>
          <a:solidFill>
            <a:srgbClr val="36306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5"/>
          <p:cNvSpPr txBox="1"/>
          <p:nvPr/>
        </p:nvSpPr>
        <p:spPr>
          <a:xfrm>
            <a:off x="0" y="620059"/>
            <a:ext cx="6466600" cy="885594"/>
          </a:xfrm>
          <a:prstGeom prst="rect">
            <a:avLst/>
          </a:prstGeom>
          <a:solidFill>
            <a:srgbClr val="77999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FUTURE SCOPE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F2973D-C9A4-C09E-B501-D5A0F70E052E}"/>
              </a:ext>
            </a:extLst>
          </p:cNvPr>
          <p:cNvSpPr txBox="1"/>
          <p:nvPr/>
        </p:nvSpPr>
        <p:spPr>
          <a:xfrm>
            <a:off x="872837" y="2216728"/>
            <a:ext cx="134389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Integration of an </a:t>
            </a:r>
            <a:r>
              <a:rPr lang="en-US" sz="2400" b="1" dirty="0">
                <a:latin typeface="+mj-lt"/>
              </a:rPr>
              <a:t>interactive map </a:t>
            </a:r>
            <a:r>
              <a:rPr lang="en-US" sz="2400" dirty="0">
                <a:latin typeface="+mj-lt"/>
              </a:rPr>
              <a:t>showing live collection status for short distance disposal requests and showing nearby E-waste Recycling Agencies.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Integrated AI Chatbot </a:t>
            </a:r>
            <a:r>
              <a:rPr lang="en-US" sz="2400" dirty="0">
                <a:latin typeface="+mj-lt"/>
              </a:rPr>
              <a:t>for citizens' queries related to E-waste, its management and its awareness.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Schedule pickup </a:t>
            </a:r>
            <a:r>
              <a:rPr lang="en-US" sz="2400" dirty="0">
                <a:latin typeface="+mj-lt"/>
              </a:rPr>
              <a:t>with the E-waste agencies by collaborating with courier services such as dtdc, India post,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Implement a </a:t>
            </a:r>
            <a:r>
              <a:rPr lang="en-US" sz="2400" b="1" dirty="0">
                <a:latin typeface="+mj-lt"/>
              </a:rPr>
              <a:t>Premium Service </a:t>
            </a:r>
            <a:r>
              <a:rPr lang="en-US" sz="2400" dirty="0">
                <a:latin typeface="+mj-lt"/>
              </a:rPr>
              <a:t>where agency pays a monthly or annual fee, which will discard any and all platform charges on any disposals, advertisement of the agency, listing preference in explore agency section.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"/>
          <p:cNvSpPr/>
          <p:nvPr/>
        </p:nvSpPr>
        <p:spPr>
          <a:xfrm>
            <a:off x="0" y="620059"/>
            <a:ext cx="7751062" cy="952500"/>
          </a:xfrm>
          <a:custGeom>
            <a:avLst/>
            <a:gdLst/>
            <a:ahLst/>
            <a:cxnLst/>
            <a:rect l="l" t="t" r="r" b="b"/>
            <a:pathLst>
              <a:path w="1703138" h="250864" extrusionOk="0">
                <a:moveTo>
                  <a:pt x="0" y="0"/>
                </a:moveTo>
                <a:lnTo>
                  <a:pt x="1703138" y="0"/>
                </a:lnTo>
                <a:lnTo>
                  <a:pt x="1703138" y="250864"/>
                </a:lnTo>
                <a:lnTo>
                  <a:pt x="0" y="250864"/>
                </a:lnTo>
                <a:close/>
              </a:path>
            </a:pathLst>
          </a:custGeom>
          <a:solidFill>
            <a:srgbClr val="36306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6"/>
          <p:cNvSpPr txBox="1"/>
          <p:nvPr/>
        </p:nvSpPr>
        <p:spPr>
          <a:xfrm>
            <a:off x="0" y="620059"/>
            <a:ext cx="7805854" cy="885594"/>
          </a:xfrm>
          <a:prstGeom prst="rect">
            <a:avLst/>
          </a:prstGeom>
          <a:solidFill>
            <a:srgbClr val="77999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DEPENDENCIES / SHOW STOPPER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3847C6-A495-0FFA-A246-CED69C6B624B}"/>
              </a:ext>
            </a:extLst>
          </p:cNvPr>
          <p:cNvSpPr txBox="1"/>
          <p:nvPr/>
        </p:nvSpPr>
        <p:spPr>
          <a:xfrm>
            <a:off x="762000" y="2105892"/>
            <a:ext cx="127184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02124"/>
                </a:solidFill>
                <a:effectLst/>
                <a:latin typeface="+mj-lt"/>
              </a:rPr>
              <a:t>Scalability issues: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+mj-lt"/>
              </a:rPr>
              <a:t> Free services like firebase have usage limits. Therefore user growth may cause performance issues or downtime.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02124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Real-time notifications </a:t>
            </a:r>
            <a:r>
              <a:rPr lang="en-US" sz="2400" dirty="0">
                <a:latin typeface="+mj-lt"/>
              </a:rPr>
              <a:t>and chat systems using Firebase can experience latency or limitations under high traffic.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Free services may not offer </a:t>
            </a:r>
            <a:r>
              <a:rPr lang="en-US" sz="2400" b="1" dirty="0">
                <a:latin typeface="+mj-lt"/>
              </a:rPr>
              <a:t>advanced security features </a:t>
            </a:r>
            <a:r>
              <a:rPr lang="en-US" sz="2400" dirty="0">
                <a:latin typeface="+mj-lt"/>
              </a:rPr>
              <a:t>such as detailed access control, user data encryption, or secure APIs.</a:t>
            </a:r>
          </a:p>
          <a:p>
            <a:r>
              <a:rPr lang="en-US" sz="2400" dirty="0">
                <a:latin typeface="+mj-lt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8;p6">
            <a:extLst>
              <a:ext uri="{FF2B5EF4-FFF2-40B4-BE49-F238E27FC236}">
                <a16:creationId xmlns:a16="http://schemas.microsoft.com/office/drawing/2014/main" id="{CC3E9660-AC91-236D-8FC6-B09F56034D30}"/>
              </a:ext>
            </a:extLst>
          </p:cNvPr>
          <p:cNvSpPr/>
          <p:nvPr/>
        </p:nvSpPr>
        <p:spPr>
          <a:xfrm>
            <a:off x="0" y="620059"/>
            <a:ext cx="7751062" cy="952500"/>
          </a:xfrm>
          <a:custGeom>
            <a:avLst/>
            <a:gdLst/>
            <a:ahLst/>
            <a:cxnLst/>
            <a:rect l="l" t="t" r="r" b="b"/>
            <a:pathLst>
              <a:path w="1703138" h="250864" extrusionOk="0">
                <a:moveTo>
                  <a:pt x="0" y="0"/>
                </a:moveTo>
                <a:lnTo>
                  <a:pt x="1703138" y="0"/>
                </a:lnTo>
                <a:lnTo>
                  <a:pt x="1703138" y="250864"/>
                </a:lnTo>
                <a:lnTo>
                  <a:pt x="0" y="250864"/>
                </a:lnTo>
                <a:close/>
              </a:path>
            </a:pathLst>
          </a:custGeom>
          <a:solidFill>
            <a:srgbClr val="36306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19;p6">
            <a:extLst>
              <a:ext uri="{FF2B5EF4-FFF2-40B4-BE49-F238E27FC236}">
                <a16:creationId xmlns:a16="http://schemas.microsoft.com/office/drawing/2014/main" id="{E0FF7CBB-91BD-AD67-CEEF-5E80FE5E09DD}"/>
              </a:ext>
            </a:extLst>
          </p:cNvPr>
          <p:cNvSpPr txBox="1"/>
          <p:nvPr/>
        </p:nvSpPr>
        <p:spPr>
          <a:xfrm>
            <a:off x="0" y="620059"/>
            <a:ext cx="7805854" cy="885594"/>
          </a:xfrm>
          <a:prstGeom prst="rect">
            <a:avLst/>
          </a:prstGeom>
          <a:solidFill>
            <a:srgbClr val="77999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PROGRESS/IMPLEMENTATION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AEEB3-C896-A4F6-79EE-89A44BA67D0B}"/>
              </a:ext>
            </a:extLst>
          </p:cNvPr>
          <p:cNvSpPr txBox="1"/>
          <p:nvPr/>
        </p:nvSpPr>
        <p:spPr>
          <a:xfrm>
            <a:off x="762000" y="2105892"/>
            <a:ext cx="1271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33E11-A504-6EA8-F884-5338303B07ED}"/>
              </a:ext>
            </a:extLst>
          </p:cNvPr>
          <p:cNvSpPr txBox="1"/>
          <p:nvPr/>
        </p:nvSpPr>
        <p:spPr>
          <a:xfrm>
            <a:off x="761999" y="1746663"/>
            <a:ext cx="13100957" cy="88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Note:</a:t>
            </a:r>
            <a:r>
              <a:rPr lang="en-US" sz="2400" dirty="0">
                <a:latin typeface="+mj-lt"/>
              </a:rPr>
              <a:t> Features which are included in the current prototype are followed by 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Landing Page will comprise of </a:t>
            </a:r>
            <a:r>
              <a:rPr lang="en-US" sz="2400" b="1" dirty="0">
                <a:latin typeface="+mj-lt"/>
              </a:rPr>
              <a:t>overview, insight of the events section and tabs leading to other sections of the website</a:t>
            </a:r>
            <a:r>
              <a:rPr lang="en-US" sz="2400" dirty="0">
                <a:latin typeface="+mj-lt"/>
              </a:rPr>
              <a:t> like Marketplace, Community, etc. ✅</a:t>
            </a:r>
          </a:p>
          <a:p>
            <a:r>
              <a:rPr lang="en-US" sz="2400" dirty="0">
                <a:latin typeface="+mj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User Friendly Login interfaces, Profiles and Dashboards </a:t>
            </a:r>
            <a:r>
              <a:rPr lang="en-US" sz="2400" dirty="0">
                <a:latin typeface="+mj-lt"/>
              </a:rPr>
              <a:t>will be supported by </a:t>
            </a:r>
            <a:r>
              <a:rPr lang="en-US" sz="2400" b="1" dirty="0">
                <a:latin typeface="+mj-lt"/>
              </a:rPr>
              <a:t>firebase database</a:t>
            </a:r>
            <a:r>
              <a:rPr lang="en-US" sz="2400" dirty="0">
                <a:latin typeface="+mj-lt"/>
              </a:rPr>
              <a:t> and </a:t>
            </a:r>
            <a:r>
              <a:rPr lang="en-US" sz="2400" b="1" dirty="0">
                <a:latin typeface="+mj-lt"/>
              </a:rPr>
              <a:t>firebase-auth</a:t>
            </a:r>
            <a:r>
              <a:rPr lang="en-US" sz="2400" dirty="0">
                <a:latin typeface="+mj-lt"/>
              </a:rPr>
              <a:t> providing real-time change of data and security features.✅</a:t>
            </a:r>
          </a:p>
          <a:p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Agency Search </a:t>
            </a:r>
            <a:r>
              <a:rPr lang="en-US" sz="2400" dirty="0">
                <a:latin typeface="+mj-lt"/>
              </a:rPr>
              <a:t>will also be managed using </a:t>
            </a:r>
            <a:r>
              <a:rPr lang="en-US" sz="2400" b="1" dirty="0">
                <a:latin typeface="+mj-lt"/>
              </a:rPr>
              <a:t>firebase database</a:t>
            </a:r>
            <a:r>
              <a:rPr lang="en-US" sz="2400" dirty="0">
                <a:latin typeface="+mj-lt"/>
              </a:rPr>
              <a:t>, and </a:t>
            </a:r>
            <a:r>
              <a:rPr lang="en-US" sz="2400" b="1" dirty="0" err="1">
                <a:latin typeface="+mj-lt"/>
              </a:rPr>
              <a:t>javascript</a:t>
            </a:r>
            <a:r>
              <a:rPr lang="en-US" sz="2400" dirty="0">
                <a:latin typeface="+mj-lt"/>
              </a:rPr>
              <a:t>. User interactions with agencies, like </a:t>
            </a:r>
            <a:r>
              <a:rPr lang="en-US" sz="2400" b="1" dirty="0">
                <a:latin typeface="+mj-lt"/>
              </a:rPr>
              <a:t>past orders, are logged</a:t>
            </a:r>
            <a:r>
              <a:rPr lang="en-US" sz="2400" dirty="0">
                <a:latin typeface="+mj-lt"/>
              </a:rPr>
              <a:t>. Agencies are </a:t>
            </a:r>
            <a:r>
              <a:rPr lang="en-US" sz="2400" b="1" dirty="0">
                <a:latin typeface="+mj-lt"/>
              </a:rPr>
              <a:t>ranked by recency and frequency to recommend familiar 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Collection status</a:t>
            </a:r>
            <a:r>
              <a:rPr lang="en-US" sz="2400" dirty="0">
                <a:latin typeface="+mj-lt"/>
              </a:rPr>
              <a:t> will be updated by the agencies via </a:t>
            </a:r>
            <a:r>
              <a:rPr lang="en-US" sz="2400" b="1" dirty="0">
                <a:latin typeface="+mj-lt"/>
              </a:rPr>
              <a:t>prepared forms</a:t>
            </a:r>
            <a:r>
              <a:rPr lang="en-US" sz="2400" dirty="0">
                <a:latin typeface="+mj-lt"/>
              </a:rPr>
              <a:t> with </a:t>
            </a:r>
            <a:r>
              <a:rPr lang="en-US" sz="2400" b="1" dirty="0">
                <a:latin typeface="+mj-lt"/>
              </a:rPr>
              <a:t>input fields, notes and default inputs</a:t>
            </a:r>
            <a:r>
              <a:rPr lang="en-US" sz="2400" dirty="0">
                <a:latin typeface="+mj-lt"/>
              </a:rPr>
              <a:t>, triggering </a:t>
            </a:r>
            <a:r>
              <a:rPr lang="en-US" sz="2400" b="1" dirty="0">
                <a:latin typeface="+mj-lt"/>
              </a:rPr>
              <a:t>real-time user notifications</a:t>
            </a:r>
            <a:r>
              <a:rPr lang="en-US" sz="2400" dirty="0">
                <a:latin typeface="+mj-lt"/>
              </a:rPr>
              <a:t> through </a:t>
            </a:r>
            <a:r>
              <a:rPr lang="en-US" sz="2400" b="1" dirty="0">
                <a:latin typeface="+mj-lt"/>
              </a:rPr>
              <a:t>FCM. Editable statuses </a:t>
            </a:r>
            <a:r>
              <a:rPr lang="en-US" sz="2400" dirty="0">
                <a:latin typeface="+mj-lt"/>
              </a:rPr>
              <a:t>ensure flexibility, stored in </a:t>
            </a:r>
            <a:r>
              <a:rPr lang="en-US" sz="2400" dirty="0" err="1">
                <a:latin typeface="+mj-lt"/>
              </a:rPr>
              <a:t>Firestore</a:t>
            </a:r>
            <a:r>
              <a:rPr lang="en-US" sz="2400" dirty="0">
                <a:latin typeface="+mj-lt"/>
              </a:rPr>
              <a:t> for synchronized updates across interfaces.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Marketplace</a:t>
            </a:r>
            <a:r>
              <a:rPr lang="en-US" sz="2400" dirty="0">
                <a:latin typeface="+mj-lt"/>
              </a:rPr>
              <a:t> allows users to list, search, and interact with e-waste items. </a:t>
            </a:r>
            <a:r>
              <a:rPr lang="en-US" sz="2400" b="1" dirty="0">
                <a:latin typeface="+mj-lt"/>
              </a:rPr>
              <a:t>Sellers can post, edit, and remove listings, while buyers can filter items and contact sellers</a:t>
            </a:r>
            <a:r>
              <a:rPr lang="en-US" sz="2400" dirty="0">
                <a:latin typeface="+mj-lt"/>
              </a:rPr>
              <a:t>. firebase </a:t>
            </a:r>
            <a:r>
              <a:rPr lang="en-US" sz="2400" dirty="0" err="1">
                <a:latin typeface="+mj-lt"/>
              </a:rPr>
              <a:t>firestore</a:t>
            </a:r>
            <a:r>
              <a:rPr lang="en-US" sz="2400" dirty="0">
                <a:latin typeface="+mj-lt"/>
              </a:rPr>
              <a:t> handles real-time updates, Firebase Cloud Messaging sends notifications, and status changes are tracked, providing users more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</p:txBody>
      </p:sp>
      <p:pic>
        <p:nvPicPr>
          <p:cNvPr id="9" name="Picture 8" descr="A screenshot of a document&#10;&#10;Description automatically generated">
            <a:extLst>
              <a:ext uri="{FF2B5EF4-FFF2-40B4-BE49-F238E27FC236}">
                <a16:creationId xmlns:a16="http://schemas.microsoft.com/office/drawing/2014/main" id="{CB71D418-7662-3B63-17CD-A95D9606F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847" y="4602408"/>
            <a:ext cx="2079820" cy="3937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7" name="Picture 16" descr="A screen shot of a login form&#10;&#10;Description automatically generated">
            <a:extLst>
              <a:ext uri="{FF2B5EF4-FFF2-40B4-BE49-F238E27FC236}">
                <a16:creationId xmlns:a16="http://schemas.microsoft.com/office/drawing/2014/main" id="{A4A21D46-E110-5C0B-30FA-4F66634B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358" y="6807990"/>
            <a:ext cx="1918119" cy="173234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21" name="Picture 20" descr="A login screen with a blue box and black text&#10;&#10;Description automatically generated">
            <a:extLst>
              <a:ext uri="{FF2B5EF4-FFF2-40B4-BE49-F238E27FC236}">
                <a16:creationId xmlns:a16="http://schemas.microsoft.com/office/drawing/2014/main" id="{D59C213F-CCA2-588C-A6CB-3917C0901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9358" y="4531288"/>
            <a:ext cx="1918119" cy="173234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043740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1113</Words>
  <Application>Microsoft Office PowerPoint</Application>
  <PresentationFormat>Custom</PresentationFormat>
  <Paragraphs>112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Tejas</dc:creator>
  <cp:lastModifiedBy>Soham Dhanokar</cp:lastModifiedBy>
  <cp:revision>37</cp:revision>
  <dcterms:created xsi:type="dcterms:W3CDTF">2006-08-16T00:00:00Z</dcterms:created>
  <dcterms:modified xsi:type="dcterms:W3CDTF">2025-01-27T15:19:51Z</dcterms:modified>
</cp:coreProperties>
</file>